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86" r:id="rId2"/>
    <p:sldId id="328" r:id="rId3"/>
    <p:sldId id="763" r:id="rId4"/>
    <p:sldId id="772" r:id="rId5"/>
    <p:sldId id="721" r:id="rId6"/>
    <p:sldId id="268" r:id="rId7"/>
    <p:sldId id="815" r:id="rId8"/>
    <p:sldId id="858" r:id="rId9"/>
    <p:sldId id="859" r:id="rId10"/>
    <p:sldId id="860" r:id="rId11"/>
    <p:sldId id="861" r:id="rId12"/>
    <p:sldId id="862" r:id="rId13"/>
    <p:sldId id="863" r:id="rId14"/>
    <p:sldId id="864" r:id="rId15"/>
    <p:sldId id="865" r:id="rId16"/>
    <p:sldId id="777" r:id="rId17"/>
    <p:sldId id="808" r:id="rId18"/>
    <p:sldId id="805" r:id="rId19"/>
    <p:sldId id="806" r:id="rId20"/>
    <p:sldId id="807" r:id="rId21"/>
    <p:sldId id="866" r:id="rId22"/>
    <p:sldId id="868" r:id="rId23"/>
    <p:sldId id="338" r:id="rId24"/>
    <p:sldId id="899" r:id="rId25"/>
    <p:sldId id="902" r:id="rId26"/>
    <p:sldId id="900" r:id="rId27"/>
    <p:sldId id="901" r:id="rId28"/>
    <p:sldId id="766" r:id="rId29"/>
    <p:sldId id="848" r:id="rId30"/>
    <p:sldId id="897" r:id="rId31"/>
    <p:sldId id="898" r:id="rId32"/>
    <p:sldId id="870" r:id="rId33"/>
    <p:sldId id="871" r:id="rId34"/>
    <p:sldId id="879" r:id="rId35"/>
    <p:sldId id="880" r:id="rId36"/>
    <p:sldId id="889" r:id="rId37"/>
    <p:sldId id="890" r:id="rId38"/>
    <p:sldId id="881" r:id="rId39"/>
    <p:sldId id="891" r:id="rId40"/>
    <p:sldId id="903" r:id="rId41"/>
    <p:sldId id="872" r:id="rId42"/>
    <p:sldId id="884" r:id="rId43"/>
    <p:sldId id="885" r:id="rId44"/>
    <p:sldId id="886" r:id="rId45"/>
    <p:sldId id="887" r:id="rId46"/>
    <p:sldId id="888" r:id="rId47"/>
    <p:sldId id="873" r:id="rId48"/>
    <p:sldId id="883" r:id="rId49"/>
    <p:sldId id="893" r:id="rId50"/>
    <p:sldId id="882" r:id="rId51"/>
    <p:sldId id="892" r:id="rId52"/>
    <p:sldId id="894" r:id="rId53"/>
    <p:sldId id="869" r:id="rId54"/>
    <p:sldId id="874" r:id="rId55"/>
    <p:sldId id="877" r:id="rId56"/>
    <p:sldId id="878" r:id="rId57"/>
    <p:sldId id="875" r:id="rId58"/>
    <p:sldId id="895" r:id="rId59"/>
    <p:sldId id="896" r:id="rId60"/>
    <p:sldId id="876" r:id="rId61"/>
    <p:sldId id="764" r:id="rId62"/>
    <p:sldId id="738" r:id="rId63"/>
    <p:sldId id="739"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AD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66" d="100"/>
          <a:sy n="66" d="100"/>
        </p:scale>
        <p:origin x="6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b="0" dirty="0">
                <a:latin typeface="微软雅黑" panose="020B0503020204020204" pitchFamily="34" charset="-122"/>
                <a:ea typeface="微软雅黑" panose="020B0503020204020204" pitchFamily="34" charset="-122"/>
              </a:rPr>
              <a:t>性别分布</a:t>
            </a:r>
          </a:p>
        </c:rich>
      </c:tx>
      <c:overlay val="0"/>
    </c:title>
    <c:autoTitleDeleted val="0"/>
    <c:plotArea>
      <c:layout/>
      <c:pieChart>
        <c:varyColors val="1"/>
        <c:ser>
          <c:idx val="0"/>
          <c:order val="0"/>
          <c:tx>
            <c:strRef>
              <c:f>Sheet1!$B$1</c:f>
              <c:strCache>
                <c:ptCount val="1"/>
                <c:pt idx="0">
                  <c:v>销售额</c:v>
                </c:pt>
              </c:strCache>
            </c:strRef>
          </c:tx>
          <c:spPr>
            <a:solidFill>
              <a:srgbClr val="00B0F0"/>
            </a:solidFill>
          </c:spPr>
          <c:dPt>
            <c:idx val="1"/>
            <c:bubble3D val="0"/>
            <c:spPr>
              <a:solidFill>
                <a:srgbClr val="FB7299"/>
              </a:solidFill>
            </c:spPr>
            <c:extLst>
              <c:ext xmlns:c16="http://schemas.microsoft.com/office/drawing/2014/chart" uri="{C3380CC4-5D6E-409C-BE32-E72D297353CC}">
                <c16:uniqueId val="{00000001-3831-4D45-B49A-0EDD6A29FF96}"/>
              </c:ext>
            </c:extLst>
          </c:dPt>
          <c:dLbls>
            <c:dLbl>
              <c:idx val="0"/>
              <c:layout>
                <c:manualLayout>
                  <c:x val="0.11147175502442543"/>
                  <c:y val="-0.1971500835503869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831-4D45-B49A-0EDD6A29FF96}"/>
                </c:ext>
              </c:extLst>
            </c:dLbl>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男性</c:v>
                </c:pt>
                <c:pt idx="1">
                  <c:v>女性</c:v>
                </c:pt>
              </c:strCache>
            </c:strRef>
          </c:cat>
          <c:val>
            <c:numRef>
              <c:f>Sheet1!$B$2:$B$3</c:f>
              <c:numCache>
                <c:formatCode>0.00%</c:formatCode>
                <c:ptCount val="2"/>
                <c:pt idx="0">
                  <c:v>0.84250000000000003</c:v>
                </c:pt>
                <c:pt idx="1">
                  <c:v>0.1575</c:v>
                </c:pt>
              </c:numCache>
            </c:numRef>
          </c:val>
          <c:extLst>
            <c:ext xmlns:c16="http://schemas.microsoft.com/office/drawing/2014/chart" uri="{C3380CC4-5D6E-409C-BE32-E72D297353CC}">
              <c16:uniqueId val="{00000003-3831-4D45-B49A-0EDD6A29FF96}"/>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9986191280373844"/>
          <c:y val="0.28610140997758043"/>
          <c:w val="0.20254247504986927"/>
          <c:h val="0.26056854181012162"/>
        </c:manualLayout>
      </c:layout>
      <c:overlay val="0"/>
    </c:legend>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zh-CN" altLang="en-US" b="0" dirty="0">
                <a:latin typeface="微软雅黑" panose="020B0503020204020204" pitchFamily="34" charset="-122"/>
                <a:ea typeface="微软雅黑" panose="020B0503020204020204" pitchFamily="34" charset="-122"/>
              </a:rPr>
              <a:t>年龄分布</a:t>
            </a:r>
          </a:p>
        </c:rich>
      </c:tx>
      <c:overlay val="0"/>
    </c:title>
    <c:autoTitleDeleted val="0"/>
    <c:plotArea>
      <c:layout/>
      <c:pieChart>
        <c:varyColors val="1"/>
        <c:ser>
          <c:idx val="0"/>
          <c:order val="0"/>
          <c:tx>
            <c:strRef>
              <c:f>Sheet1!$B$1</c:f>
              <c:strCache>
                <c:ptCount val="1"/>
                <c:pt idx="0">
                  <c:v>年龄分布</c:v>
                </c:pt>
              </c:strCache>
            </c:strRef>
          </c:tx>
          <c:dLbls>
            <c:dLbl>
              <c:idx val="0"/>
              <c:layout>
                <c:manualLayout>
                  <c:x val="6.481480063834923E-3"/>
                  <c:y val="9.779583515149736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93A-4BF9-9146-D3FF0C2114F8}"/>
                </c:ext>
              </c:extLst>
            </c:dLbl>
            <c:dLbl>
              <c:idx val="1"/>
              <c:layout>
                <c:manualLayout>
                  <c:x val="1.880809434767142E-2"/>
                  <c:y val="1.3970824197593722E-2"/>
                </c:manualLayout>
              </c:layout>
              <c:spPr/>
              <c:txPr>
                <a:bodyPr/>
                <a:lstStyle/>
                <a:p>
                  <a:pPr>
                    <a:defRPr sz="1800"/>
                  </a:pPr>
                  <a:endParaRPr lang="zh-CN"/>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93A-4BF9-9146-D3FF0C2114F8}"/>
                </c:ext>
              </c:extLst>
            </c:dLbl>
            <c:dLbl>
              <c:idx val="2"/>
              <c:layout>
                <c:manualLayout>
                  <c:x val="1.3257577240393541E-2"/>
                  <c:y val="1.691707602327496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93A-4BF9-9146-D3FF0C2114F8}"/>
                </c:ext>
              </c:extLst>
            </c:dLbl>
            <c:dLbl>
              <c:idx val="3"/>
              <c:layout>
                <c:manualLayout>
                  <c:x val="6.6287886201967738E-2"/>
                  <c:y val="-8.4585380116374825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93A-4BF9-9146-D3FF0C2114F8}"/>
                </c:ext>
              </c:extLst>
            </c:dLbl>
            <c:spPr>
              <a:noFill/>
              <a:ln>
                <a:noFill/>
              </a:ln>
              <a:effectLst/>
            </c:spPr>
            <c:dLblPos val="outEnd"/>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18-24岁</c:v>
                </c:pt>
                <c:pt idx="1">
                  <c:v>17岁以下</c:v>
                </c:pt>
                <c:pt idx="2">
                  <c:v>24-30岁</c:v>
                </c:pt>
                <c:pt idx="3">
                  <c:v>30岁以上</c:v>
                </c:pt>
              </c:strCache>
            </c:strRef>
          </c:cat>
          <c:val>
            <c:numRef>
              <c:f>Sheet1!$B$2:$B$5</c:f>
              <c:numCache>
                <c:formatCode>0.00%</c:formatCode>
                <c:ptCount val="4"/>
                <c:pt idx="0">
                  <c:v>0.63160000000000005</c:v>
                </c:pt>
                <c:pt idx="1">
                  <c:v>0.24490000000000001</c:v>
                </c:pt>
                <c:pt idx="2">
                  <c:v>7.1400000000000005E-2</c:v>
                </c:pt>
                <c:pt idx="3">
                  <c:v>5.21E-2</c:v>
                </c:pt>
              </c:numCache>
            </c:numRef>
          </c:val>
          <c:extLst>
            <c:ext xmlns:c16="http://schemas.microsoft.com/office/drawing/2014/chart" uri="{C3380CC4-5D6E-409C-BE32-E72D297353CC}">
              <c16:uniqueId val="{00000004-F93A-4BF9-9146-D3FF0C2114F8}"/>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0787635795562944"/>
          <c:y val="0.18733896725247037"/>
          <c:w val="0.33636879201911407"/>
          <c:h val="0.5272046410149509"/>
        </c:manualLayout>
      </c:layout>
      <c:overlay val="0"/>
    </c:legend>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barChart>
        <c:barDir val="col"/>
        <c:grouping val="clustered"/>
        <c:varyColors val="0"/>
        <c:ser>
          <c:idx val="0"/>
          <c:order val="0"/>
          <c:tx>
            <c:strRef>
              <c:f>Sheet1!$B$1</c:f>
              <c:strCache>
                <c:ptCount val="1"/>
                <c:pt idx="0">
                  <c:v>城市分布（占比最多的前十位）</c:v>
                </c:pt>
              </c:strCache>
            </c:strRef>
          </c:tx>
          <c:spPr>
            <a:solidFill>
              <a:srgbClr val="00B0F0"/>
            </a:solidFill>
          </c:spPr>
          <c:invertIfNegative val="0"/>
          <c:dLbls>
            <c:spPr>
              <a:noFill/>
              <a:ln>
                <a:noFill/>
              </a:ln>
              <a:effectLst/>
            </c:spPr>
            <c:txPr>
              <a:bodyPr/>
              <a:lstStyle/>
              <a:p>
                <a:pPr>
                  <a:defRPr sz="1400"/>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上海</c:v>
                </c:pt>
                <c:pt idx="1">
                  <c:v>北京</c:v>
                </c:pt>
                <c:pt idx="2">
                  <c:v>广州</c:v>
                </c:pt>
                <c:pt idx="3">
                  <c:v>深圳</c:v>
                </c:pt>
                <c:pt idx="4">
                  <c:v>重庆</c:v>
                </c:pt>
                <c:pt idx="5">
                  <c:v>成都</c:v>
                </c:pt>
                <c:pt idx="6">
                  <c:v>杭州</c:v>
                </c:pt>
                <c:pt idx="7">
                  <c:v>南京</c:v>
                </c:pt>
                <c:pt idx="8">
                  <c:v>武汉</c:v>
                </c:pt>
                <c:pt idx="9">
                  <c:v>天津</c:v>
                </c:pt>
              </c:strCache>
            </c:strRef>
          </c:cat>
          <c:val>
            <c:numRef>
              <c:f>Sheet1!$B$2:$B$11</c:f>
              <c:numCache>
                <c:formatCode>0.00%</c:formatCode>
                <c:ptCount val="10"/>
                <c:pt idx="0">
                  <c:v>7.6300000000000007E-2</c:v>
                </c:pt>
                <c:pt idx="1">
                  <c:v>5.0099999999999999E-2</c:v>
                </c:pt>
                <c:pt idx="2">
                  <c:v>3.3799999999999997E-2</c:v>
                </c:pt>
                <c:pt idx="3">
                  <c:v>2.86E-2</c:v>
                </c:pt>
                <c:pt idx="4">
                  <c:v>2.5700000000000001E-2</c:v>
                </c:pt>
                <c:pt idx="5">
                  <c:v>2.29E-2</c:v>
                </c:pt>
                <c:pt idx="6">
                  <c:v>2.2800000000000001E-2</c:v>
                </c:pt>
                <c:pt idx="7">
                  <c:v>2.2599999999999999E-2</c:v>
                </c:pt>
                <c:pt idx="8">
                  <c:v>2.0500000000000001E-2</c:v>
                </c:pt>
                <c:pt idx="9">
                  <c:v>2.01E-2</c:v>
                </c:pt>
              </c:numCache>
            </c:numRef>
          </c:val>
          <c:extLst>
            <c:ext xmlns:c16="http://schemas.microsoft.com/office/drawing/2014/chart" uri="{C3380CC4-5D6E-409C-BE32-E72D297353CC}">
              <c16:uniqueId val="{00000000-81FB-48DD-893B-B0EDDF4918EC}"/>
            </c:ext>
          </c:extLst>
        </c:ser>
        <c:dLbls>
          <c:dLblPos val="outEnd"/>
          <c:showLegendKey val="0"/>
          <c:showVal val="1"/>
          <c:showCatName val="0"/>
          <c:showSerName val="0"/>
          <c:showPercent val="0"/>
          <c:showBubbleSize val="0"/>
        </c:dLbls>
        <c:gapWidth val="150"/>
        <c:axId val="288098560"/>
        <c:axId val="288117888"/>
      </c:barChart>
      <c:catAx>
        <c:axId val="288098560"/>
        <c:scaling>
          <c:orientation val="minMax"/>
        </c:scaling>
        <c:delete val="0"/>
        <c:axPos val="b"/>
        <c:numFmt formatCode="General" sourceLinked="0"/>
        <c:majorTickMark val="out"/>
        <c:minorTickMark val="none"/>
        <c:tickLblPos val="nextTo"/>
        <c:txPr>
          <a:bodyPr/>
          <a:lstStyle/>
          <a:p>
            <a:pPr>
              <a:defRPr sz="1800"/>
            </a:pPr>
            <a:endParaRPr lang="zh-CN"/>
          </a:p>
        </c:txPr>
        <c:crossAx val="288117888"/>
        <c:crosses val="autoZero"/>
        <c:auto val="1"/>
        <c:lblAlgn val="ctr"/>
        <c:lblOffset val="100"/>
        <c:noMultiLvlLbl val="0"/>
      </c:catAx>
      <c:valAx>
        <c:axId val="288117888"/>
        <c:scaling>
          <c:orientation val="minMax"/>
        </c:scaling>
        <c:delete val="0"/>
        <c:axPos val="l"/>
        <c:numFmt formatCode="0.00%" sourceLinked="1"/>
        <c:majorTickMark val="out"/>
        <c:minorTickMark val="none"/>
        <c:tickLblPos val="nextTo"/>
        <c:txPr>
          <a:bodyPr/>
          <a:lstStyle/>
          <a:p>
            <a:pPr>
              <a:defRPr sz="2000"/>
            </a:pPr>
            <a:endParaRPr lang="zh-CN"/>
          </a:p>
        </c:txPr>
        <c:crossAx val="288098560"/>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D0486-5673-4349-8803-895430907591}" type="datetimeFigureOut">
              <a:rPr lang="zh-CN" altLang="en-US" smtClean="0"/>
              <a:t>2020/12/29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C14FA-D47D-428F-B7CB-D0822E602D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71400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410542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1144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64483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15933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193438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191667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77042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102836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04314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200061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388811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27052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07779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539649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364933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348448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515690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pc="0"/>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2020/12/29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234494"/>
            <a:ext cx="10515600" cy="31591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CC7E7-719A-4EE5-A1F5-8CFFB25C8C50}" type="datetimeFigureOut">
              <a:rPr lang="zh-CN" altLang="en-US" smtClean="0"/>
              <a:t>2020/12/29</a:t>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BA897-3E60-401E-983F-FDF0A2FE7FF2}" type="slidenum">
              <a:rPr lang="zh-CN" altLang="en-US" smtClean="0"/>
              <a:t>‹#›</a:t>
            </a:fld>
            <a:endParaRPr lang="zh-CN" altLang="en-US"/>
          </a:p>
        </p:txBody>
      </p:sp>
      <p:sp>
        <p:nvSpPr>
          <p:cNvPr id="7" name="页脚占位符 6"/>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600" kern="1200" spc="0">
          <a:solidFill>
            <a:srgbClr val="24ADC2"/>
          </a:solidFill>
          <a:latin typeface="Source Han Sans CN Regular" panose="020B0500000000000000" pitchFamily="34" charset="-128"/>
          <a:ea typeface="Source Han Sans CN Regular"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azhuayu.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164"/>
          <p:cNvSpPr>
            <a:spLocks noChangeArrowheads="1"/>
          </p:cNvSpPr>
          <p:nvPr/>
        </p:nvSpPr>
        <p:spPr bwMode="auto">
          <a:xfrm>
            <a:off x="457200" y="1604963"/>
            <a:ext cx="46482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8392" tIns="48392" rIns="48392" bIns="48392">
            <a:spAutoFit/>
          </a:bodyPr>
          <a:lstStyle>
            <a:lvl1pPr defTabSz="96710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967105">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967105">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a:lnSpc>
                <a:spcPct val="100000"/>
              </a:lnSpc>
              <a:spcBef>
                <a:spcPct val="0"/>
              </a:spcBef>
              <a:buFontTx/>
              <a:buNone/>
            </a:pPr>
            <a:r>
              <a:rPr lang="zh-CN" altLang="en-US" sz="3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平台运营组周报</a:t>
            </a:r>
            <a:r>
              <a:rPr lang="en-US" altLang="zh-CN" sz="3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-WK51</a:t>
            </a:r>
          </a:p>
        </p:txBody>
      </p:sp>
      <p:sp>
        <p:nvSpPr>
          <p:cNvPr id="6147" name="Shape 166"/>
          <p:cNvSpPr>
            <a:spLocks noChangeShapeType="1"/>
          </p:cNvSpPr>
          <p:nvPr/>
        </p:nvSpPr>
        <p:spPr bwMode="auto">
          <a:xfrm>
            <a:off x="542925" y="2335213"/>
            <a:ext cx="665163" cy="0"/>
          </a:xfrm>
          <a:prstGeom prst="line">
            <a:avLst/>
          </a:prstGeom>
          <a:noFill/>
          <a:ln w="50800">
            <a:solidFill>
              <a:srgbClr val="FFFFFF"/>
            </a:solidFill>
            <a:miter lim="800000"/>
          </a:ln>
          <a:extLst>
            <a:ext uri="{909E8E84-426E-40DD-AFC4-6F175D3DCCD1}">
              <a14:hiddenFill xmlns:a14="http://schemas.microsoft.com/office/drawing/2010/main">
                <a:noFill/>
              </a14:hiddenFill>
            </a:ext>
          </a:extLst>
        </p:spPr>
        <p:txBody>
          <a:bodyPr lIns="48392" tIns="48392" rIns="48392" bIns="48392"/>
          <a:lstStyle/>
          <a:p>
            <a:endParaRPr lang="zh-CN" altLang="en-US"/>
          </a:p>
        </p:txBody>
      </p:sp>
      <p:sp>
        <p:nvSpPr>
          <p:cNvPr id="6148" name="Shape 167"/>
          <p:cNvSpPr>
            <a:spLocks noChangeArrowheads="1"/>
          </p:cNvSpPr>
          <p:nvPr/>
        </p:nvSpPr>
        <p:spPr bwMode="auto">
          <a:xfrm>
            <a:off x="458788" y="2428875"/>
            <a:ext cx="119856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8392" tIns="48392" rIns="48392" bIns="48392">
            <a:spAutoFit/>
          </a:bodyPr>
          <a:lstStyle>
            <a:lvl1pPr defTabSz="96710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967105">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967105">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a:lnSpc>
                <a:spcPct val="100000"/>
              </a:lnSpc>
              <a:spcBef>
                <a:spcPct val="0"/>
              </a:spcBef>
              <a:buFontTx/>
              <a:buNone/>
            </a:pPr>
            <a:r>
              <a:rPr lang="zh-CN" altLang="zh-CN" sz="1200">
                <a:solidFill>
                  <a:srgbClr val="FFFFFF"/>
                </a:solidFill>
                <a:latin typeface="Arial" panose="020B0604020202020204" pitchFamily="34" charset="0"/>
                <a:sym typeface="Arial" panose="020B0604020202020204" pitchFamily="34" charset="0"/>
              </a:rPr>
              <a:t>Created by </a:t>
            </a:r>
            <a:r>
              <a:rPr lang="en-US" altLang="zh-CN" sz="1200">
                <a:solidFill>
                  <a:srgbClr val="FFFFFF"/>
                </a:solidFill>
                <a:latin typeface="Arial" panose="020B0604020202020204" pitchFamily="34" charset="0"/>
                <a:sym typeface="Arial" panose="020B0604020202020204" pitchFamily="34" charset="0"/>
              </a:rPr>
              <a:t>KFC</a:t>
            </a:r>
            <a:endParaRPr lang="zh-CN" altLang="zh-CN" sz="120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6149" name="image1.png" descr="bilibili_logo_white"/>
          <p:cNvPicPr>
            <a:picLocks noChangeAspect="1" noChangeArrowheads="1"/>
          </p:cNvPicPr>
          <p:nvPr/>
        </p:nvPicPr>
        <p:blipFill>
          <a:blip r:embed="rId3" cstate="print">
            <a:extLst>
              <a:ext uri="{28A0092B-C50C-407E-A947-70E740481C1C}">
                <a14:useLocalDpi xmlns:a14="http://schemas.microsoft.com/office/drawing/2010/main" val="0"/>
              </a:ext>
            </a:extLst>
          </a:blip>
          <a:srcRect l="31625"/>
          <a:stretch>
            <a:fillRect/>
          </a:stretch>
        </p:blipFill>
        <p:spPr bwMode="auto">
          <a:xfrm>
            <a:off x="457200" y="982663"/>
            <a:ext cx="11112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1" name="文本框 2"/>
          <p:cNvSpPr txBox="1">
            <a:spLocks noChangeArrowheads="1"/>
          </p:cNvSpPr>
          <p:nvPr/>
        </p:nvSpPr>
        <p:spPr bwMode="auto">
          <a:xfrm>
            <a:off x="1522879" y="1269940"/>
            <a:ext cx="9146242" cy="27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50000"/>
              </a:lnSpc>
              <a:spcBef>
                <a:spcPct val="0"/>
              </a:spcBef>
              <a:buFontTx/>
              <a:buNone/>
            </a:pPr>
            <a:r>
              <a:rPr lang="zh-CN" altLang="en-US" sz="6000" b="1" dirty="0">
                <a:solidFill>
                  <a:srgbClr val="24ADC2"/>
                </a:solidFill>
                <a:latin typeface="Source Han Sans CN Bold" panose="020B0500000000000000" pitchFamily="34" charset="-128"/>
                <a:ea typeface="Source Han Sans CN Bold" panose="020B0500000000000000" pitchFamily="34" charset="-128"/>
              </a:rPr>
              <a:t>数据分析项目实战（二）用户画像体系</a:t>
            </a:r>
          </a:p>
        </p:txBody>
      </p:sp>
      <p:sp>
        <p:nvSpPr>
          <p:cNvPr id="8" name="标题 7"/>
          <p:cNvSpPr>
            <a:spLocks noGrp="1"/>
          </p:cNvSpPr>
          <p:nvPr>
            <p:ph type="title"/>
          </p:nvPr>
        </p:nvSpPr>
        <p:spPr/>
        <p:txBody>
          <a:bodyPr>
            <a:noAutofit/>
          </a:bodyPr>
          <a:lstStyle/>
          <a:p>
            <a:r>
              <a:rPr lang="zh-CN" altLang="en-US" sz="2000" kern="0" spc="-198" dirty="0"/>
              <a:t>互联网数据分析系列</a:t>
            </a:r>
            <a:endParaRPr lang="zh-CN" altLang="en-US" sz="2000" dirty="0"/>
          </a:p>
        </p:txBody>
      </p:sp>
      <p:sp>
        <p:nvSpPr>
          <p:cNvPr id="16" name="文本框 2"/>
          <p:cNvSpPr txBox="1">
            <a:spLocks noChangeArrowheads="1"/>
          </p:cNvSpPr>
          <p:nvPr/>
        </p:nvSpPr>
        <p:spPr bwMode="auto">
          <a:xfrm>
            <a:off x="3831771" y="4328401"/>
            <a:ext cx="4528457" cy="71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sym typeface="等线" panose="02010600030101010101" pitchFamily="2" charset="-122"/>
              </a:rPr>
              <a:t>主讲人：叶鹏飞（旭鹏）</a:t>
            </a:r>
            <a:endParaRPr lang="zh-CN" altLang="en-US" sz="3000" dirty="0">
              <a:solidFill>
                <a:schemeClr val="tx1">
                  <a:lumMod val="65000"/>
                  <a:lumOff val="35000"/>
                </a:schemeClr>
              </a:solidFill>
            </a:endParaRPr>
          </a:p>
        </p:txBody>
      </p:sp>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获得数据①</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用第三方亚马逊数据分析工具抓取数据</a:t>
            </a:r>
            <a:endParaRPr lang="zh-CN" altLang="en-US" dirty="0"/>
          </a:p>
        </p:txBody>
      </p:sp>
      <p:pic>
        <p:nvPicPr>
          <p:cNvPr id="6" name="图片 11">
            <a:extLst>
              <a:ext uri="{FF2B5EF4-FFF2-40B4-BE49-F238E27FC236}">
                <a16:creationId xmlns:a16="http://schemas.microsoft.com/office/drawing/2014/main" id="{F06E86A7-F4AC-4105-B979-A3C86C3B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42" y="2115455"/>
            <a:ext cx="11163158" cy="402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C19A6D19-E756-4540-AC7C-9FF2BACF08EA}"/>
              </a:ext>
            </a:extLst>
          </p:cNvPr>
          <p:cNvSpPr txBox="1"/>
          <p:nvPr/>
        </p:nvSpPr>
        <p:spPr>
          <a:xfrm>
            <a:off x="381142" y="683441"/>
            <a:ext cx="11598275" cy="1221938"/>
          </a:xfrm>
          <a:prstGeom prst="rect">
            <a:avLst/>
          </a:prstGeom>
          <a:noFill/>
        </p:spPr>
        <p:txBody>
          <a:bodyPr wrap="square">
            <a:spAutoFit/>
          </a:bodyPr>
          <a:lstStyle/>
          <a:p>
            <a:pPr>
              <a:lnSpc>
                <a:spcPct val="150000"/>
              </a:lnSpc>
              <a:defRPr/>
            </a:pPr>
            <a:r>
              <a:rPr lang="zh-CN" altLang="en-US" sz="2600" dirty="0">
                <a:latin typeface="微软雅黑" panose="020B0503020204020204" pitchFamily="34" charset="-122"/>
                <a:ea typeface="微软雅黑" panose="020B0503020204020204" pitchFamily="34" charset="-122"/>
              </a:rPr>
              <a:t>亚马逊卖家可以利用大量的第三方工具（紫鸟数据、</a:t>
            </a:r>
            <a:r>
              <a:rPr lang="en-US" altLang="zh-CN" sz="2600" dirty="0" err="1">
                <a:latin typeface="微软雅黑" panose="020B0503020204020204" pitchFamily="34" charset="-122"/>
                <a:ea typeface="微软雅黑" panose="020B0503020204020204" pitchFamily="34" charset="-122"/>
              </a:rPr>
              <a:t>Keepa</a:t>
            </a:r>
            <a:r>
              <a:rPr lang="zh-CN" altLang="en-US" sz="2600" dirty="0">
                <a:latin typeface="微软雅黑" panose="020B0503020204020204" pitchFamily="34" charset="-122"/>
                <a:ea typeface="微软雅黑" panose="020B0503020204020204" pitchFamily="34" charset="-122"/>
              </a:rPr>
              <a:t>、亚马逊船长等）进行</a:t>
            </a:r>
            <a:r>
              <a:rPr lang="en-US" altLang="zh-CN" sz="2600" dirty="0">
                <a:latin typeface="微软雅黑" panose="020B0503020204020204" pitchFamily="34" charset="-122"/>
                <a:ea typeface="微软雅黑" panose="020B0503020204020204" pitchFamily="34" charset="-122"/>
              </a:rPr>
              <a:t>listing</a:t>
            </a:r>
            <a:r>
              <a:rPr lang="zh-CN" altLang="en-US" sz="2600" dirty="0">
                <a:latin typeface="微软雅黑" panose="020B0503020204020204" pitchFamily="34" charset="-122"/>
                <a:ea typeface="微软雅黑" panose="020B0503020204020204" pitchFamily="34" charset="-122"/>
              </a:rPr>
              <a:t>排名数据的抓取与分析。</a:t>
            </a:r>
            <a:endParaRPr lang="en-US" altLang="zh-CN" sz="2600" dirty="0">
              <a:latin typeface="微软雅黑" panose="020B0503020204020204" pitchFamily="34" charset="-122"/>
              <a:ea typeface="微软雅黑" panose="020B0503020204020204" pitchFamily="34" charset="-122"/>
            </a:endParaRPr>
          </a:p>
        </p:txBody>
      </p:sp>
      <p:sp>
        <p:nvSpPr>
          <p:cNvPr id="11" name="文本框 4">
            <a:extLst>
              <a:ext uri="{FF2B5EF4-FFF2-40B4-BE49-F238E27FC236}">
                <a16:creationId xmlns:a16="http://schemas.microsoft.com/office/drawing/2014/main" id="{D0692A9B-929B-41B8-AEEE-2926BD6AF3F1}"/>
              </a:ext>
            </a:extLst>
          </p:cNvPr>
          <p:cNvSpPr txBox="1">
            <a:spLocks noChangeArrowheads="1"/>
          </p:cNvSpPr>
          <p:nvPr/>
        </p:nvSpPr>
        <p:spPr bwMode="auto">
          <a:xfrm>
            <a:off x="4933386" y="6161841"/>
            <a:ext cx="19631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2000" dirty="0" err="1">
                <a:solidFill>
                  <a:srgbClr val="24ADC2"/>
                </a:solidFill>
                <a:latin typeface="微软雅黑" panose="020B0503020204020204" pitchFamily="34" charset="-122"/>
                <a:ea typeface="微软雅黑" panose="020B0503020204020204" pitchFamily="34" charset="-122"/>
              </a:rPr>
              <a:t>Keepa</a:t>
            </a:r>
            <a:r>
              <a:rPr lang="zh-CN" altLang="en-US" sz="2000" dirty="0">
                <a:solidFill>
                  <a:srgbClr val="24ADC2"/>
                </a:solidFill>
                <a:latin typeface="微软雅黑" panose="020B0503020204020204" pitchFamily="34" charset="-122"/>
                <a:ea typeface="微软雅黑" panose="020B0503020204020204" pitchFamily="34" charset="-122"/>
              </a:rPr>
              <a:t>使用界面</a:t>
            </a:r>
          </a:p>
        </p:txBody>
      </p:sp>
    </p:spTree>
    <p:extLst>
      <p:ext uri="{BB962C8B-B14F-4D97-AF65-F5344CB8AC3E}">
        <p14:creationId xmlns:p14="http://schemas.microsoft.com/office/powerpoint/2010/main" val="118221677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获得数据①</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用第三方亚马逊数据分析工具抓取数据</a:t>
            </a:r>
            <a:endParaRPr lang="zh-CN" altLang="en-US" dirty="0"/>
          </a:p>
        </p:txBody>
      </p:sp>
      <p:sp>
        <p:nvSpPr>
          <p:cNvPr id="7" name="文本框 6">
            <a:extLst>
              <a:ext uri="{FF2B5EF4-FFF2-40B4-BE49-F238E27FC236}">
                <a16:creationId xmlns:a16="http://schemas.microsoft.com/office/drawing/2014/main" id="{BB95155C-F900-4B7F-8B56-FDB80D0C0E12}"/>
              </a:ext>
            </a:extLst>
          </p:cNvPr>
          <p:cNvSpPr txBox="1"/>
          <p:nvPr/>
        </p:nvSpPr>
        <p:spPr>
          <a:xfrm>
            <a:off x="1333896" y="835565"/>
            <a:ext cx="9524207" cy="5186869"/>
          </a:xfrm>
          <a:prstGeom prst="rect">
            <a:avLst/>
          </a:prstGeom>
          <a:noFill/>
        </p:spPr>
        <p:txBody>
          <a:bodyPr wrap="square">
            <a:spAutoFit/>
          </a:bodyPr>
          <a:lstStyle/>
          <a:p>
            <a:pPr>
              <a:lnSpc>
                <a:spcPct val="150000"/>
              </a:lnSpc>
              <a:defRPr/>
            </a:pPr>
            <a:r>
              <a:rPr lang="zh-CN" altLang="en-US" sz="2800" dirty="0">
                <a:latin typeface="微软雅黑" panose="020B0503020204020204" pitchFamily="34" charset="-122"/>
                <a:ea typeface="微软雅黑" panose="020B0503020204020204" pitchFamily="34" charset="-122"/>
              </a:rPr>
              <a:t>用第三方亚马逊数据分析工具抓取优劣势分析</a:t>
            </a: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优势：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数据可视化图表功能较为成熟</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对于亚马逊平台制定数据抓取与分析最为高效</a:t>
            </a:r>
            <a:endParaRPr lang="en-US" altLang="zh-CN" sz="2800" dirty="0">
              <a:latin typeface="微软雅黑" panose="020B0503020204020204" pitchFamily="34" charset="-122"/>
              <a:ea typeface="微软雅黑" panose="020B0503020204020204" pitchFamily="34" charset="-122"/>
            </a:endParaRPr>
          </a:p>
          <a:p>
            <a:pPr>
              <a:lnSpc>
                <a:spcPct val="150000"/>
              </a:lnSpc>
              <a:defRPr/>
            </a:pP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劣势：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特定功能需要付费使用</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无法自定义数据抓取与分析功能</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261916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获得数据②</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用第三方数据采集器抓取数据</a:t>
            </a:r>
            <a:endParaRPr lang="zh-CN" altLang="en-US" dirty="0"/>
          </a:p>
        </p:txBody>
      </p:sp>
      <p:sp>
        <p:nvSpPr>
          <p:cNvPr id="4" name="文本框 3">
            <a:extLst>
              <a:ext uri="{FF2B5EF4-FFF2-40B4-BE49-F238E27FC236}">
                <a16:creationId xmlns:a16="http://schemas.microsoft.com/office/drawing/2014/main" id="{58AF2B9D-B84F-4641-8433-16D26216DD6E}"/>
              </a:ext>
            </a:extLst>
          </p:cNvPr>
          <p:cNvSpPr txBox="1"/>
          <p:nvPr/>
        </p:nvSpPr>
        <p:spPr>
          <a:xfrm>
            <a:off x="384175" y="884238"/>
            <a:ext cx="11531600" cy="1273169"/>
          </a:xfrm>
          <a:prstGeom prst="rect">
            <a:avLst/>
          </a:prstGeom>
          <a:noFill/>
        </p:spPr>
        <p:txBody>
          <a:bodyPr wrap="square">
            <a:spAutoFit/>
          </a:bodyPr>
          <a:lstStyle/>
          <a:p>
            <a:pPr>
              <a:lnSpc>
                <a:spcPct val="150000"/>
              </a:lnSpc>
              <a:defRPr/>
            </a:pPr>
            <a:r>
              <a:rPr lang="zh-CN" altLang="en-US" sz="2600" dirty="0">
                <a:latin typeface="微软雅黑" panose="020B0503020204020204" pitchFamily="34" charset="-122"/>
                <a:ea typeface="微软雅黑" panose="020B0503020204020204" pitchFamily="34" charset="-122"/>
              </a:rPr>
              <a:t>亚马逊卖家可以利用第三方数据采集器</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爬虫软件（例如八爪鱼数据采集器</a:t>
            </a:r>
            <a:r>
              <a:rPr lang="en-US" altLang="zh-CN" sz="2800" dirty="0">
                <a:hlinkClick r:id="rId3"/>
              </a:rPr>
              <a:t>https://www.bazhuayu.com/</a:t>
            </a:r>
            <a:r>
              <a:rPr lang="zh-CN" altLang="en-US" sz="2600" dirty="0">
                <a:latin typeface="微软雅黑" panose="020B0503020204020204" pitchFamily="34" charset="-122"/>
                <a:ea typeface="微软雅黑" panose="020B0503020204020204" pitchFamily="34" charset="-122"/>
              </a:rPr>
              <a:t>）抓取亚马逊</a:t>
            </a:r>
            <a:r>
              <a:rPr lang="en-US" altLang="zh-CN" sz="2600" dirty="0">
                <a:latin typeface="微软雅黑" panose="020B0503020204020204" pitchFamily="34" charset="-122"/>
                <a:ea typeface="微软雅黑" panose="020B0503020204020204" pitchFamily="34" charset="-122"/>
              </a:rPr>
              <a:t>listing</a:t>
            </a:r>
            <a:r>
              <a:rPr lang="zh-CN" altLang="en-US" sz="2600" dirty="0">
                <a:latin typeface="微软雅黑" panose="020B0503020204020204" pitchFamily="34" charset="-122"/>
                <a:ea typeface="微软雅黑" panose="020B0503020204020204" pitchFamily="34" charset="-122"/>
              </a:rPr>
              <a:t>排名数据与相关信息。</a:t>
            </a:r>
            <a:endParaRPr lang="en-US" altLang="zh-CN" sz="2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0BFE9A-AF25-4ED5-B730-9C3FD1341866}"/>
              </a:ext>
            </a:extLst>
          </p:cNvPr>
          <p:cNvSpPr txBox="1">
            <a:spLocks noChangeArrowheads="1"/>
          </p:cNvSpPr>
          <p:nvPr/>
        </p:nvSpPr>
        <p:spPr bwMode="auto">
          <a:xfrm>
            <a:off x="4110561" y="6162852"/>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2000" dirty="0">
                <a:solidFill>
                  <a:srgbClr val="24ADC2"/>
                </a:solidFill>
                <a:latin typeface="微软雅黑" panose="020B0503020204020204" pitchFamily="34" charset="-122"/>
                <a:ea typeface="微软雅黑" panose="020B0503020204020204" pitchFamily="34" charset="-122"/>
              </a:rPr>
              <a:t>八爪鱼数据采集器使用界面</a:t>
            </a:r>
          </a:p>
        </p:txBody>
      </p:sp>
      <p:pic>
        <p:nvPicPr>
          <p:cNvPr id="6" name="图片 1">
            <a:extLst>
              <a:ext uri="{FF2B5EF4-FFF2-40B4-BE49-F238E27FC236}">
                <a16:creationId xmlns:a16="http://schemas.microsoft.com/office/drawing/2014/main" id="{118C51E0-F828-4BCE-AD37-50F772E02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27" y="2295266"/>
            <a:ext cx="5991503" cy="367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1105390C-94C2-47B3-BD56-BCDE9251D26F}"/>
              </a:ext>
            </a:extLst>
          </p:cNvPr>
          <p:cNvPicPr>
            <a:picLocks noChangeAspect="1"/>
          </p:cNvPicPr>
          <p:nvPr/>
        </p:nvPicPr>
        <p:blipFill>
          <a:blip r:embed="rId5"/>
          <a:stretch>
            <a:fillRect/>
          </a:stretch>
        </p:blipFill>
        <p:spPr>
          <a:xfrm>
            <a:off x="6169262" y="2295266"/>
            <a:ext cx="5923811" cy="3678496"/>
          </a:xfrm>
          <a:prstGeom prst="rect">
            <a:avLst/>
          </a:prstGeom>
        </p:spPr>
      </p:pic>
    </p:spTree>
    <p:extLst>
      <p:ext uri="{BB962C8B-B14F-4D97-AF65-F5344CB8AC3E}">
        <p14:creationId xmlns:p14="http://schemas.microsoft.com/office/powerpoint/2010/main" val="45087554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获得数据②</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用第三方数据采集器抓取数据</a:t>
            </a:r>
            <a:endParaRPr lang="zh-CN" altLang="en-US" dirty="0"/>
          </a:p>
        </p:txBody>
      </p:sp>
      <p:sp>
        <p:nvSpPr>
          <p:cNvPr id="7" name="文本框 6">
            <a:extLst>
              <a:ext uri="{FF2B5EF4-FFF2-40B4-BE49-F238E27FC236}">
                <a16:creationId xmlns:a16="http://schemas.microsoft.com/office/drawing/2014/main" id="{BB5C8E96-B240-4708-9EE3-BE1965015C33}"/>
              </a:ext>
            </a:extLst>
          </p:cNvPr>
          <p:cNvSpPr txBox="1"/>
          <p:nvPr/>
        </p:nvSpPr>
        <p:spPr>
          <a:xfrm>
            <a:off x="1333896" y="1158731"/>
            <a:ext cx="9524207" cy="4540538"/>
          </a:xfrm>
          <a:prstGeom prst="rect">
            <a:avLst/>
          </a:prstGeom>
          <a:noFill/>
        </p:spPr>
        <p:txBody>
          <a:bodyPr wrap="square">
            <a:spAutoFit/>
          </a:bodyPr>
          <a:lstStyle/>
          <a:p>
            <a:pPr>
              <a:lnSpc>
                <a:spcPct val="150000"/>
              </a:lnSpc>
              <a:defRPr/>
            </a:pPr>
            <a:r>
              <a:rPr lang="zh-CN" altLang="en-US" sz="2800" dirty="0">
                <a:latin typeface="微软雅黑" panose="020B0503020204020204" pitchFamily="34" charset="-122"/>
                <a:ea typeface="微软雅黑" panose="020B0503020204020204" pitchFamily="34" charset="-122"/>
              </a:rPr>
              <a:t>用第三数据采集器抓取优劣势分析</a:t>
            </a: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优势：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可以自定义抓取目标与内容</a:t>
            </a:r>
            <a:endParaRPr lang="en-US" altLang="zh-CN" sz="2800" dirty="0">
              <a:latin typeface="微软雅黑" panose="020B0503020204020204" pitchFamily="34" charset="-122"/>
              <a:ea typeface="微软雅黑" panose="020B0503020204020204" pitchFamily="34" charset="-122"/>
            </a:endParaRPr>
          </a:p>
          <a:p>
            <a:pPr>
              <a:lnSpc>
                <a:spcPct val="150000"/>
              </a:lnSpc>
              <a:defRPr/>
            </a:pP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劣势：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需要学习相关软件的操作方法</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抓取数据还需要搭配适当的数据分析流程才可以使用</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401964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获得数据③</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自主开发爬虫程序抓取数据</a:t>
            </a:r>
            <a:endParaRPr lang="zh-CN" altLang="en-US" dirty="0"/>
          </a:p>
        </p:txBody>
      </p:sp>
      <p:sp>
        <p:nvSpPr>
          <p:cNvPr id="4" name="文本框 3">
            <a:extLst>
              <a:ext uri="{FF2B5EF4-FFF2-40B4-BE49-F238E27FC236}">
                <a16:creationId xmlns:a16="http://schemas.microsoft.com/office/drawing/2014/main" id="{2E80433D-4933-42D1-B5A0-25B8B57E2ED3}"/>
              </a:ext>
            </a:extLst>
          </p:cNvPr>
          <p:cNvSpPr txBox="1"/>
          <p:nvPr/>
        </p:nvSpPr>
        <p:spPr>
          <a:xfrm>
            <a:off x="290976" y="566737"/>
            <a:ext cx="11614150" cy="1221938"/>
          </a:xfrm>
          <a:prstGeom prst="rect">
            <a:avLst/>
          </a:prstGeom>
          <a:noFill/>
        </p:spPr>
        <p:txBody>
          <a:bodyPr wrap="square">
            <a:spAutoFit/>
          </a:bodyPr>
          <a:lstStyle/>
          <a:p>
            <a:pPr>
              <a:lnSpc>
                <a:spcPct val="150000"/>
              </a:lnSpc>
              <a:defRPr/>
            </a:pPr>
            <a:r>
              <a:rPr lang="zh-CN" altLang="en-US" sz="2600" dirty="0">
                <a:latin typeface="微软雅黑" panose="020B0503020204020204" pitchFamily="34" charset="-122"/>
                <a:ea typeface="微软雅黑" panose="020B0503020204020204" pitchFamily="34" charset="-122"/>
              </a:rPr>
              <a:t>亚马逊卖家可以使用以</a:t>
            </a:r>
            <a:r>
              <a:rPr lang="en-US" altLang="zh-CN" sz="2600" dirty="0">
                <a:latin typeface="微软雅黑" panose="020B0503020204020204" pitchFamily="34" charset="-122"/>
                <a:ea typeface="微软雅黑" panose="020B0503020204020204" pitchFamily="34" charset="-122"/>
              </a:rPr>
              <a:t>Python</a:t>
            </a:r>
            <a:r>
              <a:rPr lang="zh-CN" altLang="en-US" sz="2600" dirty="0">
                <a:latin typeface="微软雅黑" panose="020B0503020204020204" pitchFamily="34" charset="-122"/>
                <a:ea typeface="微软雅黑" panose="020B0503020204020204" pitchFamily="34" charset="-122"/>
              </a:rPr>
              <a:t>为代表的计算机编程语言自主编写爬虫程序与相关数据分析应用软件。</a:t>
            </a:r>
            <a:endParaRPr lang="en-US" altLang="zh-CN" sz="2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F880D56E-7FCA-4505-841E-8972E1590DC5}"/>
              </a:ext>
            </a:extLst>
          </p:cNvPr>
          <p:cNvSpPr txBox="1">
            <a:spLocks noChangeArrowheads="1"/>
          </p:cNvSpPr>
          <p:nvPr/>
        </p:nvSpPr>
        <p:spPr bwMode="auto">
          <a:xfrm>
            <a:off x="352627" y="6161841"/>
            <a:ext cx="4390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None/>
            </a:pPr>
            <a:r>
              <a:rPr lang="en-US" altLang="zh-CN" sz="2000" dirty="0">
                <a:solidFill>
                  <a:srgbClr val="24ADC2"/>
                </a:solidFill>
                <a:latin typeface="微软雅黑" panose="020B0503020204020204" pitchFamily="34" charset="-122"/>
                <a:ea typeface="微软雅黑" panose="020B0503020204020204" pitchFamily="34" charset="-122"/>
              </a:rPr>
              <a:t>Python</a:t>
            </a:r>
            <a:r>
              <a:rPr lang="zh-CN" altLang="en-US" sz="2000" dirty="0">
                <a:solidFill>
                  <a:srgbClr val="24ADC2"/>
                </a:solidFill>
                <a:latin typeface="微软雅黑" panose="020B0503020204020204" pitchFamily="34" charset="-122"/>
                <a:ea typeface="微软雅黑" panose="020B0503020204020204" pitchFamily="34" charset="-122"/>
              </a:rPr>
              <a:t>爬虫程序代码及抓取结果示例</a:t>
            </a:r>
          </a:p>
        </p:txBody>
      </p:sp>
      <p:pic>
        <p:nvPicPr>
          <p:cNvPr id="6" name="图片 5">
            <a:extLst>
              <a:ext uri="{FF2B5EF4-FFF2-40B4-BE49-F238E27FC236}">
                <a16:creationId xmlns:a16="http://schemas.microsoft.com/office/drawing/2014/main" id="{767D8901-1EB8-4A51-A7B7-5E2E395A6D39}"/>
              </a:ext>
            </a:extLst>
          </p:cNvPr>
          <p:cNvPicPr>
            <a:picLocks noChangeAspect="1"/>
          </p:cNvPicPr>
          <p:nvPr/>
        </p:nvPicPr>
        <p:blipFill>
          <a:blip r:embed="rId3"/>
          <a:stretch>
            <a:fillRect/>
          </a:stretch>
        </p:blipFill>
        <p:spPr>
          <a:xfrm>
            <a:off x="290976" y="1805006"/>
            <a:ext cx="5172313" cy="4126544"/>
          </a:xfrm>
          <a:prstGeom prst="rect">
            <a:avLst/>
          </a:prstGeom>
        </p:spPr>
      </p:pic>
      <p:pic>
        <p:nvPicPr>
          <p:cNvPr id="8" name="图片 7">
            <a:extLst>
              <a:ext uri="{FF2B5EF4-FFF2-40B4-BE49-F238E27FC236}">
                <a16:creationId xmlns:a16="http://schemas.microsoft.com/office/drawing/2014/main" id="{12FDAA4D-A236-45BE-8BA5-A706B3307EF0}"/>
              </a:ext>
            </a:extLst>
          </p:cNvPr>
          <p:cNvPicPr>
            <a:picLocks noChangeAspect="1"/>
          </p:cNvPicPr>
          <p:nvPr/>
        </p:nvPicPr>
        <p:blipFill>
          <a:blip r:embed="rId4"/>
          <a:stretch>
            <a:fillRect/>
          </a:stretch>
        </p:blipFill>
        <p:spPr>
          <a:xfrm>
            <a:off x="5619710" y="1805006"/>
            <a:ext cx="6464632" cy="2533780"/>
          </a:xfrm>
          <a:prstGeom prst="rect">
            <a:avLst/>
          </a:prstGeom>
        </p:spPr>
      </p:pic>
      <p:pic>
        <p:nvPicPr>
          <p:cNvPr id="9" name="图片 8">
            <a:extLst>
              <a:ext uri="{FF2B5EF4-FFF2-40B4-BE49-F238E27FC236}">
                <a16:creationId xmlns:a16="http://schemas.microsoft.com/office/drawing/2014/main" id="{618521C8-DD15-4C24-8819-A021EEEA13DB}"/>
              </a:ext>
            </a:extLst>
          </p:cNvPr>
          <p:cNvPicPr>
            <a:picLocks noChangeAspect="1"/>
          </p:cNvPicPr>
          <p:nvPr/>
        </p:nvPicPr>
        <p:blipFill>
          <a:blip r:embed="rId5"/>
          <a:stretch>
            <a:fillRect/>
          </a:stretch>
        </p:blipFill>
        <p:spPr>
          <a:xfrm>
            <a:off x="6807282" y="4490448"/>
            <a:ext cx="4089488" cy="1885117"/>
          </a:xfrm>
          <a:prstGeom prst="rect">
            <a:avLst/>
          </a:prstGeom>
        </p:spPr>
      </p:pic>
    </p:spTree>
    <p:extLst>
      <p:ext uri="{BB962C8B-B14F-4D97-AF65-F5344CB8AC3E}">
        <p14:creationId xmlns:p14="http://schemas.microsoft.com/office/powerpoint/2010/main" val="405656179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63523"/>
            <a:ext cx="10515600" cy="315912"/>
          </a:xfrm>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获得数据③</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自主开发爬虫程序抓取数据</a:t>
            </a:r>
            <a:endParaRPr lang="zh-CN" altLang="en-US" dirty="0"/>
          </a:p>
        </p:txBody>
      </p:sp>
      <p:sp>
        <p:nvSpPr>
          <p:cNvPr id="10" name="文本框 9">
            <a:extLst>
              <a:ext uri="{FF2B5EF4-FFF2-40B4-BE49-F238E27FC236}">
                <a16:creationId xmlns:a16="http://schemas.microsoft.com/office/drawing/2014/main" id="{F600150F-7828-4D98-9B31-E73252FD2164}"/>
              </a:ext>
            </a:extLst>
          </p:cNvPr>
          <p:cNvSpPr txBox="1"/>
          <p:nvPr/>
        </p:nvSpPr>
        <p:spPr>
          <a:xfrm>
            <a:off x="1333896" y="1158731"/>
            <a:ext cx="9524207" cy="4540538"/>
          </a:xfrm>
          <a:prstGeom prst="rect">
            <a:avLst/>
          </a:prstGeom>
          <a:noFill/>
        </p:spPr>
        <p:txBody>
          <a:bodyPr wrap="square">
            <a:spAutoFit/>
          </a:bodyPr>
          <a:lstStyle/>
          <a:p>
            <a:pPr>
              <a:lnSpc>
                <a:spcPct val="150000"/>
              </a:lnSpc>
              <a:defRPr/>
            </a:pPr>
            <a:r>
              <a:rPr lang="zh-CN" altLang="en-US" sz="2800" dirty="0">
                <a:latin typeface="微软雅黑" panose="020B0503020204020204" pitchFamily="34" charset="-122"/>
                <a:ea typeface="微软雅黑" panose="020B0503020204020204" pitchFamily="34" charset="-122"/>
              </a:rPr>
              <a:t>用自主开发爬虫程序抓取优劣势分析</a:t>
            </a: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优势：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可以自定义抓取目标与内容</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可以自定义数据分析过程，完成数据自动化抓取与分析</a:t>
            </a:r>
            <a:endParaRPr lang="en-US" altLang="zh-CN" sz="2800" dirty="0">
              <a:latin typeface="微软雅黑" panose="020B0503020204020204" pitchFamily="34" charset="-122"/>
              <a:ea typeface="微软雅黑" panose="020B0503020204020204" pitchFamily="34" charset="-122"/>
            </a:endParaRPr>
          </a:p>
          <a:p>
            <a:pPr>
              <a:lnSpc>
                <a:spcPct val="150000"/>
              </a:lnSpc>
              <a:defRPr/>
            </a:pPr>
            <a:endParaRPr lang="en-US" altLang="zh-CN" sz="2800" dirty="0">
              <a:latin typeface="微软雅黑" panose="020B0503020204020204" pitchFamily="34" charset="-122"/>
              <a:ea typeface="微软雅黑" panose="020B0503020204020204" pitchFamily="34" charset="-122"/>
            </a:endParaRPr>
          </a:p>
          <a:p>
            <a:pPr>
              <a:lnSpc>
                <a:spcPct val="150000"/>
              </a:lnSpc>
              <a:defRPr/>
            </a:pPr>
            <a:r>
              <a:rPr lang="zh-CN" altLang="en-US" sz="2800" dirty="0">
                <a:latin typeface="微软雅黑" panose="020B0503020204020204" pitchFamily="34" charset="-122"/>
                <a:ea typeface="微软雅黑" panose="020B0503020204020204" pitchFamily="34" charset="-122"/>
              </a:rPr>
              <a:t>劣势：</a:t>
            </a:r>
            <a:endParaRPr lang="en-US" altLang="zh-CN" sz="2800" dirty="0">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defRPr/>
            </a:pPr>
            <a:r>
              <a:rPr lang="zh-CN" altLang="en-US" sz="2800" dirty="0">
                <a:latin typeface="微软雅黑" panose="020B0503020204020204" pitchFamily="34" charset="-122"/>
                <a:ea typeface="微软雅黑" panose="020B0503020204020204" pitchFamily="34" charset="-122"/>
              </a:rPr>
              <a:t>需要学习相关编程语言</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160918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1.2 </a:t>
            </a:r>
            <a:r>
              <a:rPr lang="zh-CN" altLang="en-US" kern="0" dirty="0">
                <a:latin typeface="微软雅黑" panose="020B0503020204020204" pitchFamily="34" charset="-122"/>
                <a:ea typeface="微软雅黑" panose="020B0503020204020204" pitchFamily="34" charset="-122"/>
              </a:rPr>
              <a:t>亚马逊平台跨境电商业务背景介绍</a:t>
            </a:r>
            <a:endParaRPr lang="zh-CN" altLang="en-US" dirty="0"/>
          </a:p>
        </p:txBody>
      </p:sp>
      <p:sp>
        <p:nvSpPr>
          <p:cNvPr id="4" name="TextBox 3">
            <a:extLst>
              <a:ext uri="{FF2B5EF4-FFF2-40B4-BE49-F238E27FC236}">
                <a16:creationId xmlns:a16="http://schemas.microsoft.com/office/drawing/2014/main" id="{5367336F-CC69-46E1-AFF9-85740472E82D}"/>
              </a:ext>
            </a:extLst>
          </p:cNvPr>
          <p:cNvSpPr txBox="1"/>
          <p:nvPr/>
        </p:nvSpPr>
        <p:spPr>
          <a:xfrm>
            <a:off x="7525165" y="2482602"/>
            <a:ext cx="327093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800" b="0" i="0" u="none" strike="noStrike" cap="none" spc="0" normalizeH="0" baseline="0" dirty="0">
              <a:ln>
                <a:noFill/>
              </a:ln>
              <a:solidFill>
                <a:srgbClr val="000000"/>
              </a:solidFill>
              <a:effectLst/>
              <a:uFillTx/>
              <a:latin typeface="等线" panose="02010600030101010101" charset="-122"/>
              <a:ea typeface="等线" panose="02010600030101010101" charset="-122"/>
              <a:cs typeface="等线" panose="02010600030101010101" charset="-122"/>
              <a:sym typeface="等线" panose="02010600030101010101" charset="-122"/>
            </a:endParaRPr>
          </a:p>
        </p:txBody>
      </p:sp>
      <p:sp>
        <p:nvSpPr>
          <p:cNvPr id="6" name="文本框 2">
            <a:extLst>
              <a:ext uri="{FF2B5EF4-FFF2-40B4-BE49-F238E27FC236}">
                <a16:creationId xmlns:a16="http://schemas.microsoft.com/office/drawing/2014/main" id="{BD453D27-F449-4026-88A8-C76621D7392A}"/>
              </a:ext>
            </a:extLst>
          </p:cNvPr>
          <p:cNvSpPr txBox="1">
            <a:spLocks noChangeArrowheads="1"/>
          </p:cNvSpPr>
          <p:nvPr/>
        </p:nvSpPr>
        <p:spPr bwMode="auto">
          <a:xfrm>
            <a:off x="258763" y="681034"/>
            <a:ext cx="1167447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亚马逊公司是一家总部位于美国西雅图的跨国电子商务企业，业务起始于线上书店，不久之后商品走向多元化，目前是全球最大的互联网线上零售商之一。</a:t>
            </a:r>
            <a:endParaRPr lang="en-US" altLang="zh-CN"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ED97816-6EAF-4C32-A787-972471053A89}"/>
              </a:ext>
            </a:extLst>
          </p:cNvPr>
          <p:cNvPicPr>
            <a:picLocks noChangeAspect="1"/>
          </p:cNvPicPr>
          <p:nvPr/>
        </p:nvPicPr>
        <p:blipFill>
          <a:blip r:embed="rId3"/>
          <a:stretch>
            <a:fillRect/>
          </a:stretch>
        </p:blipFill>
        <p:spPr>
          <a:xfrm>
            <a:off x="1607343" y="1816088"/>
            <a:ext cx="8977313" cy="4027381"/>
          </a:xfrm>
          <a:prstGeom prst="rect">
            <a:avLst/>
          </a:prstGeom>
        </p:spPr>
      </p:pic>
      <p:sp>
        <p:nvSpPr>
          <p:cNvPr id="8" name="文本框 7">
            <a:extLst>
              <a:ext uri="{FF2B5EF4-FFF2-40B4-BE49-F238E27FC236}">
                <a16:creationId xmlns:a16="http://schemas.microsoft.com/office/drawing/2014/main" id="{0D0AF9F6-5EAE-4590-9218-81279F4B6671}"/>
              </a:ext>
            </a:extLst>
          </p:cNvPr>
          <p:cNvSpPr txBox="1"/>
          <p:nvPr/>
        </p:nvSpPr>
        <p:spPr>
          <a:xfrm>
            <a:off x="3814465" y="6038112"/>
            <a:ext cx="4563068"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亚马逊前台主页（</a:t>
            </a:r>
            <a:r>
              <a:rPr lang="en-US" altLang="zh-CN" sz="2000" dirty="0">
                <a:solidFill>
                  <a:srgbClr val="24ADC2"/>
                </a:solidFill>
                <a:latin typeface="微软雅黑" panose="020B0503020204020204" pitchFamily="34" charset="-122"/>
                <a:ea typeface="微软雅黑" panose="020B0503020204020204" pitchFamily="34" charset="-122"/>
              </a:rPr>
              <a:t>www.amazon.com</a:t>
            </a:r>
            <a:r>
              <a:rPr lang="zh-CN" altLang="en-US" sz="2000" dirty="0">
                <a:solidFill>
                  <a:srgbClr val="24ADC2"/>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4841589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4" name="表格 3">
            <a:extLst>
              <a:ext uri="{FF2B5EF4-FFF2-40B4-BE49-F238E27FC236}">
                <a16:creationId xmlns:a16="http://schemas.microsoft.com/office/drawing/2014/main" id="{4BDF2913-984E-4FF4-A34A-07B239352BE1}"/>
              </a:ext>
            </a:extLst>
          </p:cNvPr>
          <p:cNvGraphicFramePr>
            <a:graphicFrameLocks noGrp="1"/>
          </p:cNvGraphicFramePr>
          <p:nvPr>
            <p:extLst>
              <p:ext uri="{D42A27DB-BD31-4B8C-83A1-F6EECF244321}">
                <p14:modId xmlns:p14="http://schemas.microsoft.com/office/powerpoint/2010/main" val="493018137"/>
              </p:ext>
            </p:extLst>
          </p:nvPr>
        </p:nvGraphicFramePr>
        <p:xfrm>
          <a:off x="141967" y="1014422"/>
          <a:ext cx="11908065" cy="4829155"/>
        </p:xfrm>
        <a:graphic>
          <a:graphicData uri="http://schemas.openxmlformats.org/drawingml/2006/table">
            <a:tbl>
              <a:tblPr>
                <a:tableStyleId>{5C22544A-7EE6-4342-B048-85BDC9FD1C3A}</a:tableStyleId>
              </a:tblPr>
              <a:tblGrid>
                <a:gridCol w="1894796">
                  <a:extLst>
                    <a:ext uri="{9D8B030D-6E8A-4147-A177-3AD203B41FA5}">
                      <a16:colId xmlns:a16="http://schemas.microsoft.com/office/drawing/2014/main" val="680613960"/>
                    </a:ext>
                  </a:extLst>
                </a:gridCol>
                <a:gridCol w="1311782">
                  <a:extLst>
                    <a:ext uri="{9D8B030D-6E8A-4147-A177-3AD203B41FA5}">
                      <a16:colId xmlns:a16="http://schemas.microsoft.com/office/drawing/2014/main" val="3746608953"/>
                    </a:ext>
                  </a:extLst>
                </a:gridCol>
                <a:gridCol w="2477810">
                  <a:extLst>
                    <a:ext uri="{9D8B030D-6E8A-4147-A177-3AD203B41FA5}">
                      <a16:colId xmlns:a16="http://schemas.microsoft.com/office/drawing/2014/main" val="1219279685"/>
                    </a:ext>
                  </a:extLst>
                </a:gridCol>
                <a:gridCol w="2477810">
                  <a:extLst>
                    <a:ext uri="{9D8B030D-6E8A-4147-A177-3AD203B41FA5}">
                      <a16:colId xmlns:a16="http://schemas.microsoft.com/office/drawing/2014/main" val="2687803288"/>
                    </a:ext>
                  </a:extLst>
                </a:gridCol>
                <a:gridCol w="3745867">
                  <a:extLst>
                    <a:ext uri="{9D8B030D-6E8A-4147-A177-3AD203B41FA5}">
                      <a16:colId xmlns:a16="http://schemas.microsoft.com/office/drawing/2014/main" val="4256517711"/>
                    </a:ext>
                  </a:extLst>
                </a:gridCol>
              </a:tblGrid>
              <a:tr h="363835">
                <a:tc>
                  <a:txBody>
                    <a:bodyPr/>
                    <a:lstStyle/>
                    <a:p>
                      <a:pPr algn="l" fontAlgn="ctr"/>
                      <a:r>
                        <a:rPr lang="en-US" sz="1800" u="none" strike="noStrike">
                          <a:effectLst/>
                        </a:rPr>
                        <a:t>order-id</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order-item-id</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dirty="0">
                          <a:effectLst/>
                        </a:rPr>
                        <a:t>purchase-date</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payments-date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buyer-email</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01561702"/>
                  </a:ext>
                </a:extLst>
              </a:tr>
              <a:tr h="363835">
                <a:tc>
                  <a:txBody>
                    <a:bodyPr/>
                    <a:lstStyle/>
                    <a:p>
                      <a:pPr algn="l" fontAlgn="ctr"/>
                      <a:r>
                        <a:rPr lang="zh-CN" altLang="en-US" sz="1800" u="none" strike="noStrike">
                          <a:effectLst/>
                        </a:rPr>
                        <a:t>订单</a:t>
                      </a:r>
                      <a:r>
                        <a:rPr lang="en-US" sz="1800" u="none" strike="noStrike">
                          <a:effectLst/>
                        </a:rPr>
                        <a:t>ID</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订单号</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下单时间</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支付时间</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zh-CN" altLang="en-US" sz="1800" u="none" strike="noStrike">
                          <a:effectLst/>
                        </a:rPr>
                        <a:t>买家邮箱</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72444239"/>
                  </a:ext>
                </a:extLst>
              </a:tr>
              <a:tr h="363835">
                <a:tc>
                  <a:txBody>
                    <a:bodyPr/>
                    <a:lstStyle/>
                    <a:p>
                      <a:pPr algn="l" fontAlgn="ctr"/>
                      <a:r>
                        <a:rPr lang="en-US" altLang="zh-CN" sz="1800" u="none" strike="noStrike">
                          <a:effectLst/>
                        </a:rPr>
                        <a:t>111-4798477-2020212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1.19456E+12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2019-05-24T02:07:52-07:00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2019-05-24T02:07:52-07:00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c6fplkgkr30h7t9@marketplace.amazon.com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58547582"/>
                  </a:ext>
                </a:extLst>
              </a:tr>
              <a:tr h="363835">
                <a:tc>
                  <a:txBody>
                    <a:bodyPr/>
                    <a:lstStyle/>
                    <a:p>
                      <a:pPr algn="l" fontAlgn="ctr"/>
                      <a:r>
                        <a:rPr lang="en-US" altLang="zh-CN" sz="1800" u="none" strike="noStrike">
                          <a:effectLst/>
                        </a:rPr>
                        <a:t>111-6414556-4980267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2.91687E+13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2019-05-24T05:15:10-07:00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2019-05-24T05:15:10-07:00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pfdl8r5qxqq8962@marketplace.amazon.com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9719262"/>
                  </a:ext>
                </a:extLst>
              </a:tr>
              <a:tr h="363835">
                <a:tc>
                  <a:txBody>
                    <a:bodyPr/>
                    <a:lstStyle/>
                    <a:p>
                      <a:pPr algn="l" fontAlgn="ctr"/>
                      <a:r>
                        <a:rPr lang="en-US" altLang="zh-CN" sz="1800" u="none" strike="noStrike" dirty="0">
                          <a:effectLst/>
                        </a:rPr>
                        <a:t>111-6414556-4980267</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2.91687E+13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33215384"/>
                  </a:ext>
                </a:extLst>
              </a:tr>
              <a:tr h="363835">
                <a:tc>
                  <a:txBody>
                    <a:bodyPr/>
                    <a:lstStyle/>
                    <a:p>
                      <a:pPr algn="l" fontAlgn="ctr"/>
                      <a:r>
                        <a:rPr lang="en-US" altLang="zh-CN" sz="1800" u="none" strike="noStrike">
                          <a:effectLst/>
                        </a:rPr>
                        <a:t>112-1339904-5920243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1.22282E+13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2019-05-24T05:28:08-07:00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2019-05-24T05:28:08-07:00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dhbpt8t32xg1khh@marketplace.amazon.com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755221954"/>
                  </a:ext>
                </a:extLst>
              </a:tr>
              <a:tr h="363835">
                <a:tc>
                  <a:txBody>
                    <a:bodyPr/>
                    <a:lstStyle/>
                    <a:p>
                      <a:pPr algn="l" fontAlgn="ctr"/>
                      <a:r>
                        <a:rPr lang="en-US" altLang="zh-CN" sz="1800" u="none" strike="noStrike">
                          <a:effectLst/>
                        </a:rPr>
                        <a:t>112-3454876-0701815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6.39065E+12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2019-05-24T05:41:01-07:00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2019-05-24T05:41:01-07:00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j1j8s731l9fj2xm@marketplace.amazon.com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8222340"/>
                  </a:ext>
                </a:extLst>
              </a:tr>
              <a:tr h="363835">
                <a:tc>
                  <a:txBody>
                    <a:bodyPr/>
                    <a:lstStyle/>
                    <a:p>
                      <a:pPr algn="l" fontAlgn="ctr"/>
                      <a:r>
                        <a:rPr lang="en-US" altLang="zh-CN" sz="1800" u="none" strike="noStrike">
                          <a:effectLst/>
                        </a:rPr>
                        <a:t>114-7959968-1666622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2.055E+13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2019-05-24T06:10:15-07:00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2019-05-24T06:10:15-07:00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684g0s34k6yphkz@marketplace.amazon.com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790488430"/>
                  </a:ext>
                </a:extLst>
              </a:tr>
              <a:tr h="363835">
                <a:tc>
                  <a:txBody>
                    <a:bodyPr/>
                    <a:lstStyle/>
                    <a:p>
                      <a:pPr algn="l" fontAlgn="ctr"/>
                      <a:r>
                        <a:rPr lang="en-US" altLang="zh-CN" sz="1800" u="none" strike="noStrike">
                          <a:effectLst/>
                        </a:rPr>
                        <a:t>114-3140318-5247448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r" fontAlgn="ctr"/>
                      <a:r>
                        <a:rPr lang="en-US" sz="1800" u="none" strike="noStrike">
                          <a:effectLst/>
                        </a:rPr>
                        <a:t>3.01351E+13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dirty="0">
                          <a:effectLst/>
                        </a:rPr>
                        <a:t>2019-05-24T06:13:05-07:00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a:effectLst/>
                        </a:rPr>
                        <a:t>2019-05-24T06:13:05-07:00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l" fontAlgn="ctr"/>
                      <a:r>
                        <a:rPr lang="en-US" sz="1800" u="none" strike="noStrike" dirty="0">
                          <a:effectLst/>
                        </a:rPr>
                        <a:t>4mz7w4kx07h5vmz@marketplace.amazon.com</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043343437"/>
                  </a:ext>
                </a:extLst>
              </a:tr>
            </a:tbl>
          </a:graphicData>
        </a:graphic>
      </p:graphicFrame>
      <p:sp>
        <p:nvSpPr>
          <p:cNvPr id="12" name="文本框 11">
            <a:extLst>
              <a:ext uri="{FF2B5EF4-FFF2-40B4-BE49-F238E27FC236}">
                <a16:creationId xmlns:a16="http://schemas.microsoft.com/office/drawing/2014/main" id="{2DE2A70D-9E30-4A15-BA20-95F052826CFB}"/>
              </a:ext>
            </a:extLst>
          </p:cNvPr>
          <p:cNvSpPr txBox="1"/>
          <p:nvPr/>
        </p:nvSpPr>
        <p:spPr>
          <a:xfrm>
            <a:off x="2021005" y="5956018"/>
            <a:ext cx="8149988"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订单</a:t>
            </a:r>
            <a:r>
              <a:rPr lang="en-US" altLang="zh-CN" sz="2000" dirty="0">
                <a:solidFill>
                  <a:srgbClr val="24ADC2"/>
                </a:solidFill>
                <a:latin typeface="微软雅黑" panose="020B0503020204020204" pitchFamily="34" charset="-122"/>
                <a:ea typeface="微软雅黑" panose="020B0503020204020204" pitchFamily="34" charset="-122"/>
              </a:rPr>
              <a:t>ID</a:t>
            </a:r>
            <a:r>
              <a:rPr lang="zh-CN" altLang="en-US" sz="2000" dirty="0">
                <a:solidFill>
                  <a:srgbClr val="24ADC2"/>
                </a:solidFill>
                <a:latin typeface="微软雅黑" panose="020B0503020204020204" pitchFamily="34" charset="-122"/>
                <a:ea typeface="微软雅黑" panose="020B0503020204020204" pitchFamily="34" charset="-122"/>
              </a:rPr>
              <a:t>、订单号、下单时间、支付时间、买家邮箱（亚马逊平台转码）</a:t>
            </a:r>
          </a:p>
        </p:txBody>
      </p:sp>
    </p:spTree>
    <p:extLst>
      <p:ext uri="{BB962C8B-B14F-4D97-AF65-F5344CB8AC3E}">
        <p14:creationId xmlns:p14="http://schemas.microsoft.com/office/powerpoint/2010/main" val="4133595944"/>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3" name="表格 2">
            <a:extLst>
              <a:ext uri="{FF2B5EF4-FFF2-40B4-BE49-F238E27FC236}">
                <a16:creationId xmlns:a16="http://schemas.microsoft.com/office/drawing/2014/main" id="{7842FB26-6CAB-4726-B778-3D9ED764DE46}"/>
              </a:ext>
            </a:extLst>
          </p:cNvPr>
          <p:cNvGraphicFramePr>
            <a:graphicFrameLocks noGrp="1"/>
          </p:cNvGraphicFramePr>
          <p:nvPr>
            <p:extLst>
              <p:ext uri="{D42A27DB-BD31-4B8C-83A1-F6EECF244321}">
                <p14:modId xmlns:p14="http://schemas.microsoft.com/office/powerpoint/2010/main" val="1230849894"/>
              </p:ext>
            </p:extLst>
          </p:nvPr>
        </p:nvGraphicFramePr>
        <p:xfrm>
          <a:off x="165099" y="1122371"/>
          <a:ext cx="11861801" cy="4613258"/>
        </p:xfrm>
        <a:graphic>
          <a:graphicData uri="http://schemas.openxmlformats.org/drawingml/2006/table">
            <a:tbl>
              <a:tblPr>
                <a:tableStyleId>{5C22544A-7EE6-4342-B048-85BDC9FD1C3A}</a:tableStyleId>
              </a:tblPr>
              <a:tblGrid>
                <a:gridCol w="1182114">
                  <a:extLst>
                    <a:ext uri="{9D8B030D-6E8A-4147-A177-3AD203B41FA5}">
                      <a16:colId xmlns:a16="http://schemas.microsoft.com/office/drawing/2014/main" val="1889467760"/>
                    </a:ext>
                  </a:extLst>
                </a:gridCol>
                <a:gridCol w="1599187">
                  <a:extLst>
                    <a:ext uri="{9D8B030D-6E8A-4147-A177-3AD203B41FA5}">
                      <a16:colId xmlns:a16="http://schemas.microsoft.com/office/drawing/2014/main" val="1609523167"/>
                    </a:ext>
                  </a:extLst>
                </a:gridCol>
                <a:gridCol w="1480457">
                  <a:extLst>
                    <a:ext uri="{9D8B030D-6E8A-4147-A177-3AD203B41FA5}">
                      <a16:colId xmlns:a16="http://schemas.microsoft.com/office/drawing/2014/main" val="4137830447"/>
                    </a:ext>
                  </a:extLst>
                </a:gridCol>
                <a:gridCol w="7600043">
                  <a:extLst>
                    <a:ext uri="{9D8B030D-6E8A-4147-A177-3AD203B41FA5}">
                      <a16:colId xmlns:a16="http://schemas.microsoft.com/office/drawing/2014/main" val="635007434"/>
                    </a:ext>
                  </a:extLst>
                </a:gridCol>
              </a:tblGrid>
              <a:tr h="361133">
                <a:tc>
                  <a:txBody>
                    <a:bodyPr/>
                    <a:lstStyle/>
                    <a:p>
                      <a:pPr algn="l" fontAlgn="ctr"/>
                      <a:r>
                        <a:rPr lang="en-US" sz="1800" u="none" strike="noStrike">
                          <a:effectLst/>
                        </a:rPr>
                        <a:t>buyer-name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dirty="0">
                          <a:effectLst/>
                        </a:rPr>
                        <a:t>buyer-phone-number</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dirty="0" err="1">
                          <a:effectLst/>
                        </a:rPr>
                        <a:t>sku</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dirty="0">
                          <a:effectLst/>
                        </a:rPr>
                        <a:t>product-name</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2185871001"/>
                  </a:ext>
                </a:extLst>
              </a:tr>
              <a:tr h="361133">
                <a:tc>
                  <a:txBody>
                    <a:bodyPr/>
                    <a:lstStyle/>
                    <a:p>
                      <a:pPr algn="l" fontAlgn="ctr"/>
                      <a:r>
                        <a:rPr lang="zh-CN" altLang="en-US" sz="1800" u="none" strike="noStrike">
                          <a:effectLst/>
                        </a:rPr>
                        <a:t>买家姓名</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zh-CN" altLang="en-US" sz="1800" u="none" strike="noStrike">
                          <a:effectLst/>
                        </a:rPr>
                        <a:t>买家电话</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SKU</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zh-CN" altLang="en-US" sz="1800" u="none" strike="noStrike">
                          <a:effectLst/>
                        </a:rPr>
                        <a:t>产品名称</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41708644"/>
                  </a:ext>
                </a:extLst>
              </a:tr>
              <a:tr h="361133">
                <a:tc>
                  <a:txBody>
                    <a:bodyPr/>
                    <a:lstStyle/>
                    <a:p>
                      <a:pPr algn="l" fontAlgn="ctr"/>
                      <a:r>
                        <a:rPr lang="en-US" sz="1800" u="none" strike="noStrike">
                          <a:effectLst/>
                        </a:rPr>
                        <a:t>Rania Tayeb</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C2H0012BK4L</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Womens Plus Size Swimwear Peplum Tankini Tops Tummy Control Floral Retro Swimsuits(L-XXXXL)</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353655455"/>
                  </a:ext>
                </a:extLst>
              </a:tr>
              <a:tr h="361133">
                <a:tc>
                  <a:txBody>
                    <a:bodyPr/>
                    <a:lstStyle/>
                    <a:p>
                      <a:pPr algn="l" fontAlgn="ctr"/>
                      <a:r>
                        <a:rPr lang="en-US" sz="1800" u="none" strike="noStrike">
                          <a:effectLst/>
                        </a:rPr>
                        <a:t>danielle gangloff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BT1224SH40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Women's Fashion Flip Flop Gladiator Sandals Strappy Flat Sandal Shoes (9 B(M) US - EU Size 40, A-Blackk)</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4012724074"/>
                  </a:ext>
                </a:extLst>
              </a:tr>
              <a:tr h="361133">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2139889712"/>
                  </a:ext>
                </a:extLst>
              </a:tr>
              <a:tr h="361133">
                <a:tc>
                  <a:txBody>
                    <a:bodyPr/>
                    <a:lstStyle/>
                    <a:p>
                      <a:pPr algn="l" fontAlgn="ctr"/>
                      <a:r>
                        <a:rPr lang="en-US" sz="1800" u="none" strike="noStrike">
                          <a:effectLst/>
                        </a:rPr>
                        <a:t>Molly Wilke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BT1348BS38X</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Women's Lace Up Espadrille Sandals Bandage Ankle Buckle Flats Flip Flops White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2234935823"/>
                  </a:ext>
                </a:extLst>
              </a:tr>
              <a:tr h="361133">
                <a:tc>
                  <a:txBody>
                    <a:bodyPr/>
                    <a:lstStyle/>
                    <a:p>
                      <a:pPr algn="l" fontAlgn="ctr"/>
                      <a:r>
                        <a:rPr lang="en-US" sz="1800" u="none" strike="noStrike">
                          <a:effectLst/>
                        </a:rPr>
                        <a:t>Mary Wolverton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BT1359KQ0L</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Women's Casual Long Sleeve Turtleneck Knit Sweater Chunky Oversized Pullover Jumper (L, Khaki)</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3285654925"/>
                  </a:ext>
                </a:extLst>
              </a:tr>
              <a:tr h="361133">
                <a:tc>
                  <a:txBody>
                    <a:bodyPr/>
                    <a:lstStyle/>
                    <a:p>
                      <a:pPr algn="l" fontAlgn="ctr"/>
                      <a:r>
                        <a:rPr lang="en-US" sz="1800" u="none" strike="noStrike">
                          <a:effectLst/>
                        </a:rPr>
                        <a:t>Kaitlynn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HYD102TP0S0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Women's Gradient Color Seashell Bikini Set Padded Mermaid Swimsuit (S, Purple-2)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2680397545"/>
                  </a:ext>
                </a:extLst>
              </a:tr>
              <a:tr h="361133">
                <a:tc>
                  <a:txBody>
                    <a:bodyPr/>
                    <a:lstStyle/>
                    <a:p>
                      <a:pPr algn="l" fontAlgn="ctr"/>
                      <a:r>
                        <a:rPr lang="en-US" sz="1800" u="none" strike="noStrike">
                          <a:effectLst/>
                        </a:rPr>
                        <a:t>Rocshanda</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a:effectLst/>
                        </a:rPr>
                        <a:t>BT9648RD0M0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7216" marR="7216" marT="7216" marB="0" anchor="ctr"/>
                </a:tc>
                <a:tc>
                  <a:txBody>
                    <a:bodyPr/>
                    <a:lstStyle/>
                    <a:p>
                      <a:pPr algn="l" fontAlgn="ctr"/>
                      <a:r>
                        <a:rPr lang="en-US" sz="1800" u="none" strike="noStrike" dirty="0">
                          <a:effectLst/>
                        </a:rPr>
                        <a:t>Women's Long Sleeve Deep V Neck African Floral Maxi Bodycon Dress (</a:t>
                      </a:r>
                      <a:r>
                        <a:rPr lang="en-US" sz="1800" u="none" strike="noStrike" dirty="0" err="1">
                          <a:effectLst/>
                        </a:rPr>
                        <a:t>M,Red</a:t>
                      </a:r>
                      <a:r>
                        <a:rPr lang="en-US" sz="1800" u="none" strike="noStrike" dirty="0">
                          <a:effectLst/>
                        </a:rPr>
                        <a: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7216" marR="7216" marT="7216" marB="0" anchor="ctr"/>
                </a:tc>
                <a:extLst>
                  <a:ext uri="{0D108BD9-81ED-4DB2-BD59-A6C34878D82A}">
                    <a16:rowId xmlns:a16="http://schemas.microsoft.com/office/drawing/2014/main" val="298928677"/>
                  </a:ext>
                </a:extLst>
              </a:tr>
            </a:tbl>
          </a:graphicData>
        </a:graphic>
      </p:graphicFrame>
      <p:sp>
        <p:nvSpPr>
          <p:cNvPr id="6" name="文本框 5">
            <a:extLst>
              <a:ext uri="{FF2B5EF4-FFF2-40B4-BE49-F238E27FC236}">
                <a16:creationId xmlns:a16="http://schemas.microsoft.com/office/drawing/2014/main" id="{091E14AA-3E1E-4AAD-856C-9FA0D220D68F}"/>
              </a:ext>
            </a:extLst>
          </p:cNvPr>
          <p:cNvSpPr txBox="1"/>
          <p:nvPr/>
        </p:nvSpPr>
        <p:spPr>
          <a:xfrm>
            <a:off x="3829192" y="5907484"/>
            <a:ext cx="4533613"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买家姓名、买家电话、</a:t>
            </a:r>
            <a:r>
              <a:rPr lang="en-US" altLang="zh-CN" sz="2000" dirty="0">
                <a:solidFill>
                  <a:srgbClr val="24ADC2"/>
                </a:solidFill>
                <a:latin typeface="微软雅黑" panose="020B0503020204020204" pitchFamily="34" charset="-122"/>
                <a:ea typeface="微软雅黑" panose="020B0503020204020204" pitchFamily="34" charset="-122"/>
              </a:rPr>
              <a:t>SKU</a:t>
            </a:r>
            <a:r>
              <a:rPr lang="zh-CN" altLang="en-US" sz="2000" dirty="0">
                <a:solidFill>
                  <a:srgbClr val="24ADC2"/>
                </a:solidFill>
                <a:latin typeface="微软雅黑" panose="020B0503020204020204" pitchFamily="34" charset="-122"/>
                <a:ea typeface="微软雅黑" panose="020B0503020204020204" pitchFamily="34" charset="-122"/>
              </a:rPr>
              <a:t>、产品名称</a:t>
            </a:r>
          </a:p>
        </p:txBody>
      </p:sp>
    </p:spTree>
    <p:extLst>
      <p:ext uri="{BB962C8B-B14F-4D97-AF65-F5344CB8AC3E}">
        <p14:creationId xmlns:p14="http://schemas.microsoft.com/office/powerpoint/2010/main" val="387432348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5" name="表格 4">
            <a:extLst>
              <a:ext uri="{FF2B5EF4-FFF2-40B4-BE49-F238E27FC236}">
                <a16:creationId xmlns:a16="http://schemas.microsoft.com/office/drawing/2014/main" id="{12886D5F-7DA9-4BA3-B872-02F12EC65799}"/>
              </a:ext>
            </a:extLst>
          </p:cNvPr>
          <p:cNvGraphicFramePr>
            <a:graphicFrameLocks noGrp="1"/>
          </p:cNvGraphicFramePr>
          <p:nvPr>
            <p:extLst>
              <p:ext uri="{D42A27DB-BD31-4B8C-83A1-F6EECF244321}">
                <p14:modId xmlns:p14="http://schemas.microsoft.com/office/powerpoint/2010/main" val="1383123549"/>
              </p:ext>
            </p:extLst>
          </p:nvPr>
        </p:nvGraphicFramePr>
        <p:xfrm>
          <a:off x="283935" y="1642688"/>
          <a:ext cx="11624130" cy="3572624"/>
        </p:xfrm>
        <a:graphic>
          <a:graphicData uri="http://schemas.openxmlformats.org/drawingml/2006/table">
            <a:tbl>
              <a:tblPr>
                <a:tableStyleId>{5C22544A-7EE6-4342-B048-85BDC9FD1C3A}</a:tableStyleId>
              </a:tblPr>
              <a:tblGrid>
                <a:gridCol w="2342922">
                  <a:extLst>
                    <a:ext uri="{9D8B030D-6E8A-4147-A177-3AD203B41FA5}">
                      <a16:colId xmlns:a16="http://schemas.microsoft.com/office/drawing/2014/main" val="2148557036"/>
                    </a:ext>
                  </a:extLst>
                </a:gridCol>
                <a:gridCol w="1085744">
                  <a:extLst>
                    <a:ext uri="{9D8B030D-6E8A-4147-A177-3AD203B41FA5}">
                      <a16:colId xmlns:a16="http://schemas.microsoft.com/office/drawing/2014/main" val="3336112705"/>
                    </a:ext>
                  </a:extLst>
                </a:gridCol>
                <a:gridCol w="1333370">
                  <a:extLst>
                    <a:ext uri="{9D8B030D-6E8A-4147-A177-3AD203B41FA5}">
                      <a16:colId xmlns:a16="http://schemas.microsoft.com/office/drawing/2014/main" val="1492961329"/>
                    </a:ext>
                  </a:extLst>
                </a:gridCol>
                <a:gridCol w="1085744">
                  <a:extLst>
                    <a:ext uri="{9D8B030D-6E8A-4147-A177-3AD203B41FA5}">
                      <a16:colId xmlns:a16="http://schemas.microsoft.com/office/drawing/2014/main" val="1515461751"/>
                    </a:ext>
                  </a:extLst>
                </a:gridCol>
                <a:gridCol w="1847670">
                  <a:extLst>
                    <a:ext uri="{9D8B030D-6E8A-4147-A177-3AD203B41FA5}">
                      <a16:colId xmlns:a16="http://schemas.microsoft.com/office/drawing/2014/main" val="3537373599"/>
                    </a:ext>
                  </a:extLst>
                </a:gridCol>
                <a:gridCol w="1585758">
                  <a:extLst>
                    <a:ext uri="{9D8B030D-6E8A-4147-A177-3AD203B41FA5}">
                      <a16:colId xmlns:a16="http://schemas.microsoft.com/office/drawing/2014/main" val="3424836252"/>
                    </a:ext>
                  </a:extLst>
                </a:gridCol>
                <a:gridCol w="2342922">
                  <a:extLst>
                    <a:ext uri="{9D8B030D-6E8A-4147-A177-3AD203B41FA5}">
                      <a16:colId xmlns:a16="http://schemas.microsoft.com/office/drawing/2014/main" val="2717497811"/>
                    </a:ext>
                  </a:extLst>
                </a:gridCol>
              </a:tblGrid>
              <a:tr h="446578">
                <a:tc>
                  <a:txBody>
                    <a:bodyPr/>
                    <a:lstStyle/>
                    <a:p>
                      <a:pPr algn="ctr" fontAlgn="ctr"/>
                      <a:r>
                        <a:rPr lang="en-US" sz="2000" u="none" strike="noStrike" dirty="0">
                          <a:effectLst/>
                        </a:rPr>
                        <a:t>quantity-purchased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currency</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item-price</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item-tax</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shipping-price</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shipping-tax</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ship-service-level</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808674911"/>
                  </a:ext>
                </a:extLst>
              </a:tr>
              <a:tr h="446578">
                <a:tc>
                  <a:txBody>
                    <a:bodyPr/>
                    <a:lstStyle/>
                    <a:p>
                      <a:pPr algn="ctr" fontAlgn="ctr"/>
                      <a:r>
                        <a:rPr lang="zh-CN" altLang="en-US" sz="2000" u="none" strike="noStrike" dirty="0">
                          <a:effectLst/>
                        </a:rPr>
                        <a:t>产品数量</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货币</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产品价格</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产品含税</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邮费</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邮费含税</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2000" u="none" strike="noStrike">
                          <a:effectLst/>
                        </a:rPr>
                        <a:t>配送类型</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686531030"/>
                  </a:ext>
                </a:extLst>
              </a:tr>
              <a:tr h="446578">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dirty="0">
                          <a:effectLst/>
                        </a:rPr>
                        <a:t>USD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20.99</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Standard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460146191"/>
                  </a:ext>
                </a:extLst>
              </a:tr>
              <a:tr h="446578">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USD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26.99</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Standard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83728143"/>
                  </a:ext>
                </a:extLst>
              </a:tr>
              <a:tr h="446578">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10571206"/>
                  </a:ext>
                </a:extLst>
              </a:tr>
              <a:tr h="446578">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USD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24.98</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Standard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825743280"/>
                  </a:ext>
                </a:extLst>
              </a:tr>
              <a:tr h="446578">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USD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30.99</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dirty="0">
                          <a:effectLst/>
                        </a:rPr>
                        <a:t>0</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dirty="0">
                          <a:effectLst/>
                        </a:rPr>
                        <a:t>Standard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541874727"/>
                  </a:ext>
                </a:extLst>
              </a:tr>
              <a:tr h="446578">
                <a:tc>
                  <a:txBody>
                    <a:bodyPr/>
                    <a:lstStyle/>
                    <a:p>
                      <a:pPr algn="ctr" fontAlgn="ctr"/>
                      <a:r>
                        <a:rPr lang="en-US" altLang="zh-CN" sz="2000" u="none" strike="noStrike">
                          <a:effectLst/>
                        </a:rPr>
                        <a:t>1</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a:effectLst/>
                        </a:rPr>
                        <a:t>USD</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18.98</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2000" u="none" strike="noStrike">
                          <a:effectLst/>
                        </a:rPr>
                        <a:t>0</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2000" u="none" strike="noStrike" dirty="0">
                          <a:effectLst/>
                        </a:rPr>
                        <a:t>Standard</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453808290"/>
                  </a:ext>
                </a:extLst>
              </a:tr>
            </a:tbl>
          </a:graphicData>
        </a:graphic>
      </p:graphicFrame>
      <p:sp>
        <p:nvSpPr>
          <p:cNvPr id="6" name="文本框 5">
            <a:extLst>
              <a:ext uri="{FF2B5EF4-FFF2-40B4-BE49-F238E27FC236}">
                <a16:creationId xmlns:a16="http://schemas.microsoft.com/office/drawing/2014/main" id="{4F1628EF-2482-409B-B0DD-1447693AD7C2}"/>
              </a:ext>
            </a:extLst>
          </p:cNvPr>
          <p:cNvSpPr txBox="1"/>
          <p:nvPr/>
        </p:nvSpPr>
        <p:spPr>
          <a:xfrm>
            <a:off x="2156460" y="5501085"/>
            <a:ext cx="7879080"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产品数量、货币、产品价格、产品含税、邮费、邮费含税、配送类型</a:t>
            </a:r>
          </a:p>
        </p:txBody>
      </p:sp>
    </p:spTree>
    <p:extLst>
      <p:ext uri="{BB962C8B-B14F-4D97-AF65-F5344CB8AC3E}">
        <p14:creationId xmlns:p14="http://schemas.microsoft.com/office/powerpoint/2010/main" val="296177116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9199" y="1157627"/>
            <a:ext cx="2864195" cy="4734506"/>
          </a:xfrm>
          <a:prstGeom prst="rect">
            <a:avLst/>
          </a:prstGeom>
        </p:spPr>
      </p:pic>
      <p:pic>
        <p:nvPicPr>
          <p:cNvPr id="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104" y="3524880"/>
            <a:ext cx="2054864" cy="216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9387" y="3589410"/>
            <a:ext cx="2095836" cy="2095836"/>
          </a:xfrm>
          <a:prstGeom prst="rect">
            <a:avLst/>
          </a:prstGeom>
        </p:spPr>
      </p:pic>
      <p:sp>
        <p:nvSpPr>
          <p:cNvPr id="20" name="文本框 2"/>
          <p:cNvSpPr txBox="1">
            <a:spLocks noChangeArrowheads="1"/>
          </p:cNvSpPr>
          <p:nvPr/>
        </p:nvSpPr>
        <p:spPr bwMode="auto">
          <a:xfrm>
            <a:off x="4046104" y="1349859"/>
            <a:ext cx="737174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当当网电子商务领域书籍销量</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Top10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作者</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先后任职于</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bilibili</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、腾讯、亚马逊等互联网大厂</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知乎、喜马拉雅</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：旭鹏</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stretch>
            <a:fillRect/>
          </a:stretch>
        </p:blipFill>
        <p:spPr>
          <a:xfrm>
            <a:off x="9047933" y="3605730"/>
            <a:ext cx="2029302" cy="2095836"/>
          </a:xfrm>
          <a:prstGeom prst="rect">
            <a:avLst/>
          </a:prstGeom>
        </p:spPr>
      </p:pic>
      <p:sp>
        <p:nvSpPr>
          <p:cNvPr id="3" name="标题 2"/>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自我介绍</a:t>
            </a:r>
            <a:endParaRPr lang="zh-CN" alt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3" name="表格 2">
            <a:extLst>
              <a:ext uri="{FF2B5EF4-FFF2-40B4-BE49-F238E27FC236}">
                <a16:creationId xmlns:a16="http://schemas.microsoft.com/office/drawing/2014/main" id="{C4809541-4776-40B5-9E31-83D98A0A38DD}"/>
              </a:ext>
            </a:extLst>
          </p:cNvPr>
          <p:cNvGraphicFramePr>
            <a:graphicFrameLocks noGrp="1"/>
          </p:cNvGraphicFramePr>
          <p:nvPr>
            <p:extLst>
              <p:ext uri="{D42A27DB-BD31-4B8C-83A1-F6EECF244321}">
                <p14:modId xmlns:p14="http://schemas.microsoft.com/office/powerpoint/2010/main" val="1442033533"/>
              </p:ext>
            </p:extLst>
          </p:nvPr>
        </p:nvGraphicFramePr>
        <p:xfrm>
          <a:off x="349703" y="1787832"/>
          <a:ext cx="11492594" cy="3282336"/>
        </p:xfrm>
        <a:graphic>
          <a:graphicData uri="http://schemas.openxmlformats.org/drawingml/2006/table">
            <a:tbl>
              <a:tblPr>
                <a:tableStyleId>{5C22544A-7EE6-4342-B048-85BDC9FD1C3A}</a:tableStyleId>
              </a:tblPr>
              <a:tblGrid>
                <a:gridCol w="2156600">
                  <a:extLst>
                    <a:ext uri="{9D8B030D-6E8A-4147-A177-3AD203B41FA5}">
                      <a16:colId xmlns:a16="http://schemas.microsoft.com/office/drawing/2014/main" val="17228944"/>
                    </a:ext>
                  </a:extLst>
                </a:gridCol>
                <a:gridCol w="2634299">
                  <a:extLst>
                    <a:ext uri="{9D8B030D-6E8A-4147-A177-3AD203B41FA5}">
                      <a16:colId xmlns:a16="http://schemas.microsoft.com/office/drawing/2014/main" val="2844764930"/>
                    </a:ext>
                  </a:extLst>
                </a:gridCol>
                <a:gridCol w="2935760">
                  <a:extLst>
                    <a:ext uri="{9D8B030D-6E8A-4147-A177-3AD203B41FA5}">
                      <a16:colId xmlns:a16="http://schemas.microsoft.com/office/drawing/2014/main" val="1481953308"/>
                    </a:ext>
                  </a:extLst>
                </a:gridCol>
                <a:gridCol w="2003552">
                  <a:extLst>
                    <a:ext uri="{9D8B030D-6E8A-4147-A177-3AD203B41FA5}">
                      <a16:colId xmlns:a16="http://schemas.microsoft.com/office/drawing/2014/main" val="2429316176"/>
                    </a:ext>
                  </a:extLst>
                </a:gridCol>
                <a:gridCol w="1762383">
                  <a:extLst>
                    <a:ext uri="{9D8B030D-6E8A-4147-A177-3AD203B41FA5}">
                      <a16:colId xmlns:a16="http://schemas.microsoft.com/office/drawing/2014/main" val="3237918402"/>
                    </a:ext>
                  </a:extLst>
                </a:gridCol>
              </a:tblGrid>
              <a:tr h="410292">
                <a:tc>
                  <a:txBody>
                    <a:bodyPr/>
                    <a:lstStyle/>
                    <a:p>
                      <a:pPr algn="ctr" fontAlgn="ctr"/>
                      <a:r>
                        <a:rPr lang="en-US" sz="1800" u="none" strike="noStrike" dirty="0">
                          <a:effectLst/>
                        </a:rPr>
                        <a:t>ship-service-name</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recipient-name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ship-address-1</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ship-address-2</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ship-address-3</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129922018"/>
                  </a:ext>
                </a:extLst>
              </a:tr>
              <a:tr h="410292">
                <a:tc>
                  <a:txBody>
                    <a:bodyPr/>
                    <a:lstStyle/>
                    <a:p>
                      <a:pPr algn="ctr" fontAlgn="ctr"/>
                      <a:r>
                        <a:rPr lang="zh-CN" altLang="en-US" sz="1800" u="none" strike="noStrike">
                          <a:effectLst/>
                        </a:rPr>
                        <a:t>配送名称</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收件人姓名</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配送地址</a:t>
                      </a:r>
                      <a:r>
                        <a:rPr lang="en-US" altLang="zh-CN" sz="1800" u="none" strike="noStrike">
                          <a:effectLst/>
                        </a:rPr>
                        <a:t>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配送地址</a:t>
                      </a:r>
                      <a:r>
                        <a:rPr lang="en-US" altLang="zh-CN" sz="1800" u="none" strike="noStrike">
                          <a:effectLst/>
                        </a:rPr>
                        <a:t>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配送地址</a:t>
                      </a:r>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683685711"/>
                  </a:ext>
                </a:extLst>
              </a:tr>
              <a:tr h="410292">
                <a:tc>
                  <a:txBody>
                    <a:bodyPr/>
                    <a:lstStyle/>
                    <a:p>
                      <a:pPr algn="ctr" fontAlgn="ctr"/>
                      <a:r>
                        <a:rPr lang="en-US" sz="1800" u="none" strike="noStrike">
                          <a:effectLst/>
                        </a:rPr>
                        <a:t>Std US D2D Dom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err="1">
                          <a:effectLst/>
                        </a:rPr>
                        <a:t>rania</a:t>
                      </a:r>
                      <a:r>
                        <a:rPr lang="en-US" sz="1800" u="none" strike="noStrike" dirty="0">
                          <a:effectLst/>
                        </a:rPr>
                        <a:t> </a:t>
                      </a:r>
                      <a:r>
                        <a:rPr lang="en-US" sz="1800" u="none" strike="noStrike" dirty="0" err="1">
                          <a:effectLst/>
                        </a:rPr>
                        <a:t>tayeb</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6463 TILIA PL UNIT 205</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867017902"/>
                  </a:ext>
                </a:extLst>
              </a:tr>
              <a:tr h="410292">
                <a:tc>
                  <a:txBody>
                    <a:bodyPr/>
                    <a:lstStyle/>
                    <a:p>
                      <a:pPr algn="ctr" fontAlgn="ctr"/>
                      <a:r>
                        <a:rPr lang="en-US" sz="1800" u="none" strike="noStrike">
                          <a:effectLst/>
                        </a:rPr>
                        <a:t>Std US D2D Dom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danielle sigman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7372 E BRYDEN RD</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089057433"/>
                  </a:ext>
                </a:extLst>
              </a:tr>
              <a:tr h="410292">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836811677"/>
                  </a:ext>
                </a:extLst>
              </a:tr>
              <a:tr h="410292">
                <a:tc>
                  <a:txBody>
                    <a:bodyPr/>
                    <a:lstStyle/>
                    <a:p>
                      <a:pPr algn="ctr" fontAlgn="ctr"/>
                      <a:r>
                        <a:rPr lang="en-US" sz="1800" u="none" strike="noStrike">
                          <a:effectLst/>
                        </a:rPr>
                        <a:t>Std US D2D Dom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Lydia Wilke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3306 30TH ST</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352368356"/>
                  </a:ext>
                </a:extLst>
              </a:tr>
              <a:tr h="410292">
                <a:tc>
                  <a:txBody>
                    <a:bodyPr/>
                    <a:lstStyle/>
                    <a:p>
                      <a:pPr algn="ctr" fontAlgn="ctr"/>
                      <a:r>
                        <a:rPr lang="en-US" sz="1800" u="none" strike="noStrike">
                          <a:effectLst/>
                        </a:rPr>
                        <a:t>Std US D2D Dom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Mary Wolverton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18517 KANGAROO ST NW</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257258349"/>
                  </a:ext>
                </a:extLst>
              </a:tr>
              <a:tr h="410292">
                <a:tc>
                  <a:txBody>
                    <a:bodyPr/>
                    <a:lstStyle/>
                    <a:p>
                      <a:pPr algn="ctr" fontAlgn="ctr"/>
                      <a:r>
                        <a:rPr lang="en-US" sz="1800" u="none" strike="noStrike">
                          <a:effectLst/>
                        </a:rPr>
                        <a:t>Std US D2D Dom</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Kaitlynn Pierce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217 HILLVUE AVE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698791797"/>
                  </a:ext>
                </a:extLst>
              </a:tr>
            </a:tbl>
          </a:graphicData>
        </a:graphic>
      </p:graphicFrame>
      <p:sp>
        <p:nvSpPr>
          <p:cNvPr id="6" name="文本框 5">
            <a:extLst>
              <a:ext uri="{FF2B5EF4-FFF2-40B4-BE49-F238E27FC236}">
                <a16:creationId xmlns:a16="http://schemas.microsoft.com/office/drawing/2014/main" id="{A6A499D9-7193-4D1E-9C6F-E6E827036FF3}"/>
              </a:ext>
            </a:extLst>
          </p:cNvPr>
          <p:cNvSpPr txBox="1"/>
          <p:nvPr/>
        </p:nvSpPr>
        <p:spPr>
          <a:xfrm>
            <a:off x="2577248" y="5413998"/>
            <a:ext cx="703750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配送名称、收件人姓名、配送地址</a:t>
            </a:r>
            <a:r>
              <a:rPr lang="en-US" altLang="zh-CN" sz="2000" dirty="0">
                <a:solidFill>
                  <a:srgbClr val="24ADC2"/>
                </a:solidFill>
                <a:latin typeface="微软雅黑" panose="020B0503020204020204" pitchFamily="34" charset="-122"/>
                <a:ea typeface="微软雅黑" panose="020B0503020204020204" pitchFamily="34" charset="-122"/>
              </a:rPr>
              <a:t>1</a:t>
            </a:r>
            <a:r>
              <a:rPr lang="zh-CN" altLang="en-US" sz="2000" dirty="0">
                <a:solidFill>
                  <a:srgbClr val="24ADC2"/>
                </a:solidFill>
                <a:latin typeface="微软雅黑" panose="020B0503020204020204" pitchFamily="34" charset="-122"/>
                <a:ea typeface="微软雅黑" panose="020B0503020204020204" pitchFamily="34" charset="-122"/>
              </a:rPr>
              <a:t>、配送地址</a:t>
            </a:r>
            <a:r>
              <a:rPr lang="en-US" altLang="zh-CN" sz="2000" dirty="0">
                <a:solidFill>
                  <a:srgbClr val="24ADC2"/>
                </a:solidFill>
                <a:latin typeface="微软雅黑" panose="020B0503020204020204" pitchFamily="34" charset="-122"/>
                <a:ea typeface="微软雅黑" panose="020B0503020204020204" pitchFamily="34" charset="-122"/>
              </a:rPr>
              <a:t>2</a:t>
            </a:r>
            <a:r>
              <a:rPr lang="zh-CN" altLang="en-US" sz="2000" dirty="0">
                <a:solidFill>
                  <a:srgbClr val="24ADC2"/>
                </a:solidFill>
                <a:latin typeface="微软雅黑" panose="020B0503020204020204" pitchFamily="34" charset="-122"/>
                <a:ea typeface="微软雅黑" panose="020B0503020204020204" pitchFamily="34" charset="-122"/>
              </a:rPr>
              <a:t>、配送地址</a:t>
            </a:r>
            <a:r>
              <a:rPr lang="en-US" altLang="zh-CN" sz="2000" dirty="0">
                <a:solidFill>
                  <a:srgbClr val="24ADC2"/>
                </a:solidFill>
                <a:latin typeface="微软雅黑" panose="020B0503020204020204" pitchFamily="34" charset="-122"/>
                <a:ea typeface="微软雅黑" panose="020B0503020204020204" pitchFamily="34" charset="-122"/>
              </a:rPr>
              <a:t>3</a:t>
            </a:r>
            <a:endParaRPr lang="zh-CN" altLang="en-US"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73125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4" name="表格 3">
            <a:extLst>
              <a:ext uri="{FF2B5EF4-FFF2-40B4-BE49-F238E27FC236}">
                <a16:creationId xmlns:a16="http://schemas.microsoft.com/office/drawing/2014/main" id="{3F37501C-A2E7-4D8A-9E98-9D678AE0660C}"/>
              </a:ext>
            </a:extLst>
          </p:cNvPr>
          <p:cNvGraphicFramePr>
            <a:graphicFrameLocks noGrp="1"/>
          </p:cNvGraphicFramePr>
          <p:nvPr>
            <p:extLst>
              <p:ext uri="{D42A27DB-BD31-4B8C-83A1-F6EECF244321}">
                <p14:modId xmlns:p14="http://schemas.microsoft.com/office/powerpoint/2010/main" val="2302912952"/>
              </p:ext>
            </p:extLst>
          </p:nvPr>
        </p:nvGraphicFramePr>
        <p:xfrm>
          <a:off x="252185" y="1758345"/>
          <a:ext cx="11687630" cy="3341309"/>
        </p:xfrm>
        <a:graphic>
          <a:graphicData uri="http://schemas.openxmlformats.org/drawingml/2006/table">
            <a:tbl>
              <a:tblPr>
                <a:tableStyleId>{5C22544A-7EE6-4342-B048-85BDC9FD1C3A}</a:tableStyleId>
              </a:tblPr>
              <a:tblGrid>
                <a:gridCol w="2186793">
                  <a:extLst>
                    <a:ext uri="{9D8B030D-6E8A-4147-A177-3AD203B41FA5}">
                      <a16:colId xmlns:a16="http://schemas.microsoft.com/office/drawing/2014/main" val="3542849008"/>
                    </a:ext>
                  </a:extLst>
                </a:gridCol>
                <a:gridCol w="1483896">
                  <a:extLst>
                    <a:ext uri="{9D8B030D-6E8A-4147-A177-3AD203B41FA5}">
                      <a16:colId xmlns:a16="http://schemas.microsoft.com/office/drawing/2014/main" val="1999555788"/>
                    </a:ext>
                  </a:extLst>
                </a:gridCol>
                <a:gridCol w="1675240">
                  <a:extLst>
                    <a:ext uri="{9D8B030D-6E8A-4147-A177-3AD203B41FA5}">
                      <a16:colId xmlns:a16="http://schemas.microsoft.com/office/drawing/2014/main" val="2224859893"/>
                    </a:ext>
                  </a:extLst>
                </a:gridCol>
                <a:gridCol w="1265216">
                  <a:extLst>
                    <a:ext uri="{9D8B030D-6E8A-4147-A177-3AD203B41FA5}">
                      <a16:colId xmlns:a16="http://schemas.microsoft.com/office/drawing/2014/main" val="538814807"/>
                    </a:ext>
                  </a:extLst>
                </a:gridCol>
                <a:gridCol w="2686632">
                  <a:extLst>
                    <a:ext uri="{9D8B030D-6E8A-4147-A177-3AD203B41FA5}">
                      <a16:colId xmlns:a16="http://schemas.microsoft.com/office/drawing/2014/main" val="3267279495"/>
                    </a:ext>
                  </a:extLst>
                </a:gridCol>
                <a:gridCol w="2389853">
                  <a:extLst>
                    <a:ext uri="{9D8B030D-6E8A-4147-A177-3AD203B41FA5}">
                      <a16:colId xmlns:a16="http://schemas.microsoft.com/office/drawing/2014/main" val="1255718677"/>
                    </a:ext>
                  </a:extLst>
                </a:gridCol>
              </a:tblGrid>
              <a:tr h="397592">
                <a:tc>
                  <a:txBody>
                    <a:bodyPr/>
                    <a:lstStyle/>
                    <a:p>
                      <a:pPr algn="ctr" fontAlgn="ctr"/>
                      <a:r>
                        <a:rPr lang="en-US" sz="1800" u="none" strike="noStrike" dirty="0">
                          <a:effectLst/>
                        </a:rPr>
                        <a:t>ship-city</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ship-state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ship-postal-code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ship-country</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ship-phone-number</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item-promotion-discount</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395525112"/>
                  </a:ext>
                </a:extLst>
              </a:tr>
              <a:tr h="397592">
                <a:tc>
                  <a:txBody>
                    <a:bodyPr/>
                    <a:lstStyle/>
                    <a:p>
                      <a:pPr algn="ctr" fontAlgn="ctr"/>
                      <a:r>
                        <a:rPr lang="zh-CN" altLang="en-US" sz="1800" u="none" strike="noStrike">
                          <a:effectLst/>
                        </a:rPr>
                        <a:t>配送城市</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配送州</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邮编</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配送国家</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配送电话</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产品折扣</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16830058"/>
                  </a:ext>
                </a:extLst>
              </a:tr>
              <a:tr h="397592">
                <a:tc>
                  <a:txBody>
                    <a:bodyPr/>
                    <a:lstStyle/>
                    <a:p>
                      <a:pPr algn="ctr" fontAlgn="ctr"/>
                      <a:r>
                        <a:rPr lang="en-US" sz="1800" u="none" strike="noStrike">
                          <a:effectLst/>
                        </a:rPr>
                        <a:t>CARLSBAD</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CA</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92011-2763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US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823946600"/>
                  </a:ext>
                </a:extLst>
              </a:tr>
              <a:tr h="397592">
                <a:tc>
                  <a:txBody>
                    <a:bodyPr/>
                    <a:lstStyle/>
                    <a:p>
                      <a:pPr algn="ctr" fontAlgn="ctr"/>
                      <a:r>
                        <a:rPr lang="en-US" sz="1800" u="none" strike="noStrike">
                          <a:effectLst/>
                        </a:rPr>
                        <a:t>REYNOLDSBURG</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OH</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43068-2106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US</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11549241"/>
                  </a:ext>
                </a:extLst>
              </a:tr>
              <a:tr h="397592">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736058615"/>
                  </a:ext>
                </a:extLst>
              </a:tr>
              <a:tr h="397592">
                <a:tc>
                  <a:txBody>
                    <a:bodyPr/>
                    <a:lstStyle/>
                    <a:p>
                      <a:pPr algn="ctr" fontAlgn="ctr"/>
                      <a:r>
                        <a:rPr lang="en-US" sz="1800" u="none" strike="noStrike">
                          <a:effectLst/>
                        </a:rPr>
                        <a:t>LUBBOCK</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TX</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79410-3108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US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964511722"/>
                  </a:ext>
                </a:extLst>
              </a:tr>
              <a:tr h="397592">
                <a:tc>
                  <a:txBody>
                    <a:bodyPr/>
                    <a:lstStyle/>
                    <a:p>
                      <a:pPr algn="ctr" fontAlgn="ctr"/>
                      <a:r>
                        <a:rPr lang="en-US" sz="1800" u="none" strike="noStrike">
                          <a:effectLst/>
                        </a:rPr>
                        <a:t>ANOKA</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MN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55303-3418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US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350019098"/>
                  </a:ext>
                </a:extLst>
              </a:tr>
              <a:tr h="397592">
                <a:tc>
                  <a:txBody>
                    <a:bodyPr/>
                    <a:lstStyle/>
                    <a:p>
                      <a:pPr algn="ctr" fontAlgn="ctr"/>
                      <a:r>
                        <a:rPr lang="en-US" sz="1800" u="none" strike="noStrike">
                          <a:effectLst/>
                        </a:rPr>
                        <a:t>CORNING</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NY</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14830-2108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US</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598138905"/>
                  </a:ext>
                </a:extLst>
              </a:tr>
            </a:tbl>
          </a:graphicData>
        </a:graphic>
      </p:graphicFrame>
      <p:sp>
        <p:nvSpPr>
          <p:cNvPr id="5" name="文本框 4">
            <a:extLst>
              <a:ext uri="{FF2B5EF4-FFF2-40B4-BE49-F238E27FC236}">
                <a16:creationId xmlns:a16="http://schemas.microsoft.com/office/drawing/2014/main" id="{C5792D4C-14F6-4AFD-AC44-E164C530C64F}"/>
              </a:ext>
            </a:extLst>
          </p:cNvPr>
          <p:cNvSpPr txBox="1"/>
          <p:nvPr/>
        </p:nvSpPr>
        <p:spPr>
          <a:xfrm>
            <a:off x="2669421" y="5326913"/>
            <a:ext cx="6853158"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配送城市、配送州、邮编、配送国家、配送电话、产品折扣</a:t>
            </a:r>
          </a:p>
        </p:txBody>
      </p:sp>
    </p:spTree>
    <p:extLst>
      <p:ext uri="{BB962C8B-B14F-4D97-AF65-F5344CB8AC3E}">
        <p14:creationId xmlns:p14="http://schemas.microsoft.com/office/powerpoint/2010/main" val="176516113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亚马逊平台入驻商相关数据介绍</a:t>
            </a:r>
            <a:endParaRPr lang="zh-CN" altLang="en-US" dirty="0"/>
          </a:p>
        </p:txBody>
      </p:sp>
      <p:graphicFrame>
        <p:nvGraphicFramePr>
          <p:cNvPr id="4" name="表格 3">
            <a:extLst>
              <a:ext uri="{FF2B5EF4-FFF2-40B4-BE49-F238E27FC236}">
                <a16:creationId xmlns:a16="http://schemas.microsoft.com/office/drawing/2014/main" id="{0C292FE7-49F5-4F5C-B1C6-F0005EBAA059}"/>
              </a:ext>
            </a:extLst>
          </p:cNvPr>
          <p:cNvGraphicFramePr>
            <a:graphicFrameLocks noGrp="1"/>
          </p:cNvGraphicFramePr>
          <p:nvPr>
            <p:extLst>
              <p:ext uri="{D42A27DB-BD31-4B8C-83A1-F6EECF244321}">
                <p14:modId xmlns:p14="http://schemas.microsoft.com/office/powerpoint/2010/main" val="415737303"/>
              </p:ext>
            </p:extLst>
          </p:nvPr>
        </p:nvGraphicFramePr>
        <p:xfrm>
          <a:off x="364672" y="1816860"/>
          <a:ext cx="11462656" cy="3224280"/>
        </p:xfrm>
        <a:graphic>
          <a:graphicData uri="http://schemas.openxmlformats.org/drawingml/2006/table">
            <a:tbl>
              <a:tblPr>
                <a:tableStyleId>{5C22544A-7EE6-4342-B048-85BDC9FD1C3A}</a:tableStyleId>
              </a:tblPr>
              <a:tblGrid>
                <a:gridCol w="2865664">
                  <a:extLst>
                    <a:ext uri="{9D8B030D-6E8A-4147-A177-3AD203B41FA5}">
                      <a16:colId xmlns:a16="http://schemas.microsoft.com/office/drawing/2014/main" val="314454081"/>
                    </a:ext>
                  </a:extLst>
                </a:gridCol>
                <a:gridCol w="2865664">
                  <a:extLst>
                    <a:ext uri="{9D8B030D-6E8A-4147-A177-3AD203B41FA5}">
                      <a16:colId xmlns:a16="http://schemas.microsoft.com/office/drawing/2014/main" val="100000886"/>
                    </a:ext>
                  </a:extLst>
                </a:gridCol>
                <a:gridCol w="2865664">
                  <a:extLst>
                    <a:ext uri="{9D8B030D-6E8A-4147-A177-3AD203B41FA5}">
                      <a16:colId xmlns:a16="http://schemas.microsoft.com/office/drawing/2014/main" val="1622525749"/>
                    </a:ext>
                  </a:extLst>
                </a:gridCol>
                <a:gridCol w="2865664">
                  <a:extLst>
                    <a:ext uri="{9D8B030D-6E8A-4147-A177-3AD203B41FA5}">
                      <a16:colId xmlns:a16="http://schemas.microsoft.com/office/drawing/2014/main" val="3101887208"/>
                    </a:ext>
                  </a:extLst>
                </a:gridCol>
              </a:tblGrid>
              <a:tr h="403035">
                <a:tc>
                  <a:txBody>
                    <a:bodyPr/>
                    <a:lstStyle/>
                    <a:p>
                      <a:pPr algn="ctr" fontAlgn="ctr"/>
                      <a:r>
                        <a:rPr lang="en-US" sz="1800" u="none" strike="noStrike" dirty="0">
                          <a:effectLst/>
                        </a:rPr>
                        <a:t>earliest-ship-date</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latest-ship-date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earliest-delivery-date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latest-delivery-date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503099198"/>
                  </a:ext>
                </a:extLst>
              </a:tr>
              <a:tr h="403035">
                <a:tc>
                  <a:txBody>
                    <a:bodyPr/>
                    <a:lstStyle/>
                    <a:p>
                      <a:pPr algn="ctr" fontAlgn="ctr"/>
                      <a:r>
                        <a:rPr lang="zh-CN" altLang="en-US" sz="1800" u="none" strike="noStrike" dirty="0">
                          <a:effectLst/>
                        </a:rPr>
                        <a:t>最早配送时间</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最晚配送时间</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最早送达时间</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最晚送达时间</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460138099"/>
                  </a:ext>
                </a:extLst>
              </a:tr>
              <a:tr h="403035">
                <a:tc>
                  <a:txBody>
                    <a:bodyPr/>
                    <a:lstStyle/>
                    <a:p>
                      <a:pPr algn="ctr" fontAlgn="ctr"/>
                      <a:r>
                        <a:rPr lang="en-US" sz="1800" u="none" strike="noStrike">
                          <a:effectLst/>
                        </a:rPr>
                        <a:t>2019-05-28T00:00:00-07:00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2019-05-29T23:59:59-07:00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2019-06-17T00:00:00-07:00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2019-07-09T23:59:59-07:00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340652732"/>
                  </a:ext>
                </a:extLst>
              </a:tr>
              <a:tr h="403035">
                <a:tc>
                  <a:txBody>
                    <a:bodyPr/>
                    <a:lstStyle/>
                    <a:p>
                      <a:pPr algn="ctr" fontAlgn="ctr"/>
                      <a:r>
                        <a:rPr lang="en-US" sz="1800" u="none" strike="noStrike">
                          <a:effectLst/>
                        </a:rPr>
                        <a:t>2019-05-28T00:00:00-07:00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2019-05-29T23:59:59-07:00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2019-06-17T00:00:00-07:00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2019-07-09T23:59:59-07:00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75368057"/>
                  </a:ext>
                </a:extLst>
              </a:tr>
              <a:tr h="403035">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849655673"/>
                  </a:ext>
                </a:extLst>
              </a:tr>
              <a:tr h="403035">
                <a:tc>
                  <a:txBody>
                    <a:bodyPr/>
                    <a:lstStyle/>
                    <a:p>
                      <a:pPr algn="ctr" fontAlgn="ctr"/>
                      <a:r>
                        <a:rPr lang="en-US" sz="1800" u="none" strike="noStrike">
                          <a:effectLst/>
                        </a:rPr>
                        <a:t>2019-05-28T00:00:00-07:00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2019-05-29T23:59:59-07:00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2019-06-17T00:00:00-07:00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2019-07-09T23:59:59-07:00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393919540"/>
                  </a:ext>
                </a:extLst>
              </a:tr>
              <a:tr h="403035">
                <a:tc>
                  <a:txBody>
                    <a:bodyPr/>
                    <a:lstStyle/>
                    <a:p>
                      <a:pPr algn="ctr" fontAlgn="ctr"/>
                      <a:r>
                        <a:rPr lang="en-US" sz="1800" u="none" strike="noStrike">
                          <a:effectLst/>
                        </a:rPr>
                        <a:t>2019-05-28T00:00:00-07:00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2019-05-29T23:59:59-07:00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2019-06-17T00:00:00-07:00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2019-07-09T23:59:59-07:00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060464228"/>
                  </a:ext>
                </a:extLst>
              </a:tr>
              <a:tr h="403035">
                <a:tc>
                  <a:txBody>
                    <a:bodyPr/>
                    <a:lstStyle/>
                    <a:p>
                      <a:pPr algn="ctr" fontAlgn="ctr"/>
                      <a:r>
                        <a:rPr lang="en-US" sz="1800" u="none" strike="noStrike" dirty="0">
                          <a:effectLst/>
                        </a:rPr>
                        <a:t>2019-05-28T00:00:00-07:00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2019-05-29T23:59:59-07:00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2019-06-17T00:00:00-07:00</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dirty="0">
                          <a:effectLst/>
                        </a:rPr>
                        <a:t>2019-07-09T23:59:59-07:00</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61730054"/>
                  </a:ext>
                </a:extLst>
              </a:tr>
            </a:tbl>
          </a:graphicData>
        </a:graphic>
      </p:graphicFrame>
      <p:sp>
        <p:nvSpPr>
          <p:cNvPr id="5" name="文本框 4">
            <a:extLst>
              <a:ext uri="{FF2B5EF4-FFF2-40B4-BE49-F238E27FC236}">
                <a16:creationId xmlns:a16="http://schemas.microsoft.com/office/drawing/2014/main" id="{273F4F15-CBBC-475E-9D70-5F298EB165DE}"/>
              </a:ext>
            </a:extLst>
          </p:cNvPr>
          <p:cNvSpPr txBox="1"/>
          <p:nvPr/>
        </p:nvSpPr>
        <p:spPr>
          <a:xfrm>
            <a:off x="4849505" y="5312399"/>
            <a:ext cx="2492990"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配送时间与到达时间</a:t>
            </a:r>
          </a:p>
        </p:txBody>
      </p:sp>
    </p:spTree>
    <p:extLst>
      <p:ext uri="{BB962C8B-B14F-4D97-AF65-F5344CB8AC3E}">
        <p14:creationId xmlns:p14="http://schemas.microsoft.com/office/powerpoint/2010/main" val="3860083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3718" y="705109"/>
            <a:ext cx="10184563" cy="59814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2.1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什么是入驻商用户画像体系</a:t>
            </a: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2.2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用户画像在互联网业务中的应用场景和业务价值</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2.3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如何搭建亚马逊美国市场用户画像体系</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2.4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用户地区分布分析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2.5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用户购买习惯分析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2.6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价格地区分布分析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2.7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价格时间分布分析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2.8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用户地区分布与价格敏感度交叉分析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第二章  电商平台入驻商用户画像的构建和应用方法</a:t>
            </a:r>
            <a:endParaRPr lang="zh-CN" altLang="en-US" dirty="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什么是入驻商用户画像体系</a:t>
            </a:r>
            <a:endParaRPr lang="zh-CN" altLang="en-US" dirty="0"/>
          </a:p>
        </p:txBody>
      </p:sp>
      <p:sp>
        <p:nvSpPr>
          <p:cNvPr id="10" name="文本框 9">
            <a:extLst>
              <a:ext uri="{FF2B5EF4-FFF2-40B4-BE49-F238E27FC236}">
                <a16:creationId xmlns:a16="http://schemas.microsoft.com/office/drawing/2014/main" id="{F600B27E-D44B-4A32-B60B-A48CFB9612D3}"/>
              </a:ext>
            </a:extLst>
          </p:cNvPr>
          <p:cNvSpPr txBox="1"/>
          <p:nvPr/>
        </p:nvSpPr>
        <p:spPr>
          <a:xfrm>
            <a:off x="4712333" y="5975294"/>
            <a:ext cx="2767332"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亚马逊订单地图分布图</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604974"/>
            <a:ext cx="9161482"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用户的基本属性：性别、年龄、受教育程度、地域分布等</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44D222F-D718-4A3F-B2F4-4B8E33F3BC5D}"/>
              </a:ext>
            </a:extLst>
          </p:cNvPr>
          <p:cNvPicPr>
            <a:picLocks noChangeAspect="1"/>
          </p:cNvPicPr>
          <p:nvPr/>
        </p:nvPicPr>
        <p:blipFill>
          <a:blip r:embed="rId2"/>
          <a:stretch>
            <a:fillRect/>
          </a:stretch>
        </p:blipFill>
        <p:spPr>
          <a:xfrm>
            <a:off x="2374341" y="1549539"/>
            <a:ext cx="7443317" cy="4425755"/>
          </a:xfrm>
          <a:prstGeom prst="rect">
            <a:avLst/>
          </a:prstGeom>
        </p:spPr>
      </p:pic>
    </p:spTree>
    <p:extLst>
      <p:ext uri="{BB962C8B-B14F-4D97-AF65-F5344CB8AC3E}">
        <p14:creationId xmlns:p14="http://schemas.microsoft.com/office/powerpoint/2010/main" val="186424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什么是入驻商用户画像体系</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4150940" y="5933093"/>
            <a:ext cx="3890116" cy="499624"/>
          </a:xfrm>
          <a:prstGeom prst="rect">
            <a:avLst/>
          </a:prstGeom>
          <a:noFill/>
        </p:spPr>
        <p:txBody>
          <a:bodyPr wrap="square" rtlCol="0">
            <a:spAutoFit/>
          </a:bodyPr>
          <a:lstStyle/>
          <a:p>
            <a:pPr>
              <a:lnSpc>
                <a:spcPct val="150000"/>
              </a:lnSpc>
            </a:pPr>
            <a:r>
              <a:rPr lang="en-US" altLang="zh-CN" sz="2000" dirty="0">
                <a:solidFill>
                  <a:srgbClr val="24ADC2"/>
                </a:solidFill>
                <a:latin typeface="微软雅黑" panose="020B0503020204020204" pitchFamily="34" charset="-122"/>
                <a:ea typeface="微软雅黑" panose="020B0503020204020204" pitchFamily="34" charset="-122"/>
              </a:rPr>
              <a:t>CA</a:t>
            </a:r>
            <a:r>
              <a:rPr lang="zh-CN" altLang="en-US" sz="2000" dirty="0">
                <a:solidFill>
                  <a:srgbClr val="24ADC2"/>
                </a:solidFill>
                <a:latin typeface="微软雅黑" panose="020B0503020204020204" pitchFamily="34" charset="-122"/>
                <a:ea typeface="微软雅黑" panose="020B0503020204020204" pitchFamily="34" charset="-122"/>
              </a:rPr>
              <a:t>与</a:t>
            </a:r>
            <a:r>
              <a:rPr lang="en-US" altLang="zh-CN" sz="2000" dirty="0">
                <a:solidFill>
                  <a:srgbClr val="24ADC2"/>
                </a:solidFill>
                <a:latin typeface="微软雅黑" panose="020B0503020204020204" pitchFamily="34" charset="-122"/>
                <a:ea typeface="微软雅黑" panose="020B0503020204020204" pitchFamily="34" charset="-122"/>
              </a:rPr>
              <a:t>FL</a:t>
            </a:r>
            <a:r>
              <a:rPr lang="zh-CN" altLang="en-US" sz="2000" dirty="0">
                <a:solidFill>
                  <a:srgbClr val="24ADC2"/>
                </a:solidFill>
                <a:latin typeface="微软雅黑" panose="020B0503020204020204" pitchFamily="34" charset="-122"/>
                <a:ea typeface="微软雅黑" panose="020B0503020204020204" pitchFamily="34" charset="-122"/>
              </a:rPr>
              <a:t>地区用户下单时间折线图</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686667"/>
            <a:ext cx="8802410"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用户的行为属性：下单时间、促销敏感度、评论敏感度</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1">
            <a:extLst>
              <a:ext uri="{FF2B5EF4-FFF2-40B4-BE49-F238E27FC236}">
                <a16:creationId xmlns:a16="http://schemas.microsoft.com/office/drawing/2014/main" id="{C29F4B5C-460B-44D9-96AE-88318D2E0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001" y="1617157"/>
            <a:ext cx="6951995" cy="41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696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什么是入驻商用户画像体系</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4034827" y="5871139"/>
            <a:ext cx="4122344"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评论敏感度相关数据（</a:t>
            </a:r>
            <a:r>
              <a:rPr lang="en-US" altLang="zh-CN" sz="2000" dirty="0">
                <a:solidFill>
                  <a:srgbClr val="24ADC2"/>
                </a:solidFill>
                <a:latin typeface="微软雅黑" panose="020B0503020204020204" pitchFamily="34" charset="-122"/>
                <a:ea typeface="微软雅黑" panose="020B0503020204020204" pitchFamily="34" charset="-122"/>
              </a:rPr>
              <a:t>review</a:t>
            </a:r>
            <a:r>
              <a:rPr lang="zh-CN" altLang="en-US" sz="2000" dirty="0">
                <a:solidFill>
                  <a:srgbClr val="24ADC2"/>
                </a:solidFill>
                <a:latin typeface="微软雅黑" panose="020B0503020204020204" pitchFamily="34" charset="-122"/>
                <a:ea typeface="微软雅黑" panose="020B0503020204020204" pitchFamily="34" charset="-122"/>
              </a:rPr>
              <a:t>数据）</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728984"/>
            <a:ext cx="8802410"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用户的行为属性：下单时间、促销敏感度、评论敏感度</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D530F285-021D-4893-9731-F4B3772FAA32}"/>
              </a:ext>
            </a:extLst>
          </p:cNvPr>
          <p:cNvPicPr>
            <a:picLocks noChangeAspect="1"/>
          </p:cNvPicPr>
          <p:nvPr/>
        </p:nvPicPr>
        <p:blipFill>
          <a:blip r:embed="rId2"/>
          <a:stretch>
            <a:fillRect/>
          </a:stretch>
        </p:blipFill>
        <p:spPr>
          <a:xfrm>
            <a:off x="1863989" y="1578324"/>
            <a:ext cx="8464021" cy="4292815"/>
          </a:xfrm>
          <a:prstGeom prst="rect">
            <a:avLst/>
          </a:prstGeom>
        </p:spPr>
      </p:pic>
    </p:spTree>
    <p:extLst>
      <p:ext uri="{BB962C8B-B14F-4D97-AF65-F5344CB8AC3E}">
        <p14:creationId xmlns:p14="http://schemas.microsoft.com/office/powerpoint/2010/main" val="1058491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什么是入驻商用户画像体系</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1880933" y="5350101"/>
            <a:ext cx="2500597"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亚马逊关联商品列表</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600B27E-D44B-4A32-B60B-A48CFB9612D3}"/>
              </a:ext>
            </a:extLst>
          </p:cNvPr>
          <p:cNvSpPr txBox="1"/>
          <p:nvPr/>
        </p:nvSpPr>
        <p:spPr>
          <a:xfrm>
            <a:off x="7694043" y="5350101"/>
            <a:ext cx="3006771"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亚马逊用户偏好购买列表</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392795" y="683979"/>
            <a:ext cx="8040984"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用户的偏好属性：用户的加购数据</a:t>
            </a:r>
            <a:r>
              <a:rPr lang="en-US"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a:t>
            </a:r>
            <a:r>
              <a:rPr lang="zh-CN" altLang="en-US"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平台推荐数据</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6809888C-9C56-4E39-BE0F-DFA175CD89B3}"/>
              </a:ext>
            </a:extLst>
          </p:cNvPr>
          <p:cNvPicPr>
            <a:picLocks noChangeAspect="1"/>
          </p:cNvPicPr>
          <p:nvPr/>
        </p:nvPicPr>
        <p:blipFill>
          <a:blip r:embed="rId2"/>
          <a:stretch>
            <a:fillRect/>
          </a:stretch>
        </p:blipFill>
        <p:spPr>
          <a:xfrm>
            <a:off x="392795" y="1840139"/>
            <a:ext cx="5476875" cy="3409950"/>
          </a:xfrm>
          <a:prstGeom prst="rect">
            <a:avLst/>
          </a:prstGeom>
        </p:spPr>
      </p:pic>
      <p:pic>
        <p:nvPicPr>
          <p:cNvPr id="13" name="图片 12">
            <a:extLst>
              <a:ext uri="{FF2B5EF4-FFF2-40B4-BE49-F238E27FC236}">
                <a16:creationId xmlns:a16="http://schemas.microsoft.com/office/drawing/2014/main" id="{F7B20452-8449-4543-B7A7-AE0B85B6510C}"/>
              </a:ext>
            </a:extLst>
          </p:cNvPr>
          <p:cNvPicPr>
            <a:picLocks noChangeAspect="1"/>
          </p:cNvPicPr>
          <p:nvPr/>
        </p:nvPicPr>
        <p:blipFill>
          <a:blip r:embed="rId3"/>
          <a:stretch>
            <a:fillRect/>
          </a:stretch>
        </p:blipFill>
        <p:spPr>
          <a:xfrm>
            <a:off x="6463754" y="1740126"/>
            <a:ext cx="5467350" cy="3609975"/>
          </a:xfrm>
          <a:prstGeom prst="rect">
            <a:avLst/>
          </a:prstGeom>
        </p:spPr>
      </p:pic>
    </p:spTree>
    <p:extLst>
      <p:ext uri="{BB962C8B-B14F-4D97-AF65-F5344CB8AC3E}">
        <p14:creationId xmlns:p14="http://schemas.microsoft.com/office/powerpoint/2010/main" val="1287160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838200" y="205465"/>
            <a:ext cx="10515600" cy="315912"/>
          </a:xfrm>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什么是入驻商用户画像体系</a:t>
            </a:r>
            <a:endParaRPr lang="zh-CN" altLang="en-US" dirty="0"/>
          </a:p>
        </p:txBody>
      </p:sp>
      <p:sp>
        <p:nvSpPr>
          <p:cNvPr id="9" name="文本框 2">
            <a:extLst>
              <a:ext uri="{FF2B5EF4-FFF2-40B4-BE49-F238E27FC236}">
                <a16:creationId xmlns:a16="http://schemas.microsoft.com/office/drawing/2014/main" id="{473CD1A7-FE53-4EBC-95E7-1DBCBBEB926C}"/>
              </a:ext>
            </a:extLst>
          </p:cNvPr>
          <p:cNvSpPr txBox="1">
            <a:spLocks noChangeArrowheads="1"/>
          </p:cNvSpPr>
          <p:nvPr/>
        </p:nvSpPr>
        <p:spPr bwMode="auto">
          <a:xfrm>
            <a:off x="110331" y="835565"/>
            <a:ext cx="11971338" cy="518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endParaRPr lang="en-US" altLang="zh-CN"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zh-CN" altLang="en-US" dirty="0">
                <a:latin typeface="微软雅黑" panose="020B0503020204020204" pitchFamily="34" charset="-122"/>
                <a:ea typeface="微软雅黑" panose="020B0503020204020204" pitchFamily="34" charset="-122"/>
              </a:rPr>
              <a:t>电商领域对于用户数据的应用：</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dirty="0">
                <a:latin typeface="微软雅黑" panose="020B0503020204020204" pitchFamily="34" charset="-122"/>
                <a:ea typeface="微软雅黑" panose="020B0503020204020204" pitchFamily="34" charset="-122"/>
              </a:rPr>
              <a:t>分析用户行为数据来获取用户的商品偏好、价格偏好等信息，从而帮助平台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入驻商更好地去推荐商品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生产商品</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dirty="0">
                <a:latin typeface="微软雅黑" panose="020B0503020204020204" pitchFamily="34" charset="-122"/>
                <a:ea typeface="微软雅黑" panose="020B0503020204020204" pitchFamily="34" charset="-122"/>
              </a:rPr>
              <a:t>分析用户属性数据来对用户进行合理地分类，从而帮助平台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入驻商更好地了解用户需求，搭建用户画像</a:t>
            </a:r>
            <a:endParaRPr lang="en-US" altLang="zh-CN"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dirty="0">
                <a:latin typeface="微软雅黑" panose="020B0503020204020204" pitchFamily="34" charset="-122"/>
                <a:ea typeface="微软雅黑" panose="020B0503020204020204" pitchFamily="34" charset="-122"/>
              </a:rPr>
              <a:t>分析用户偏好数据来对商品关联内容进行优化，从而提升转化率、客单价与订单额</a:t>
            </a:r>
          </a:p>
        </p:txBody>
      </p:sp>
    </p:spTree>
    <p:extLst>
      <p:ext uri="{BB962C8B-B14F-4D97-AF65-F5344CB8AC3E}">
        <p14:creationId xmlns:p14="http://schemas.microsoft.com/office/powerpoint/2010/main" val="2248689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用户画像在互联网业务中的应用场景和业务价值</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1096092" y="6075816"/>
            <a:ext cx="2948535" cy="499624"/>
          </a:xfrm>
          <a:prstGeom prst="rect">
            <a:avLst/>
          </a:prstGeom>
          <a:noFill/>
        </p:spPr>
        <p:txBody>
          <a:bodyPr wrap="square" rtlCol="0">
            <a:spAutoFit/>
          </a:bodyPr>
          <a:lstStyle/>
          <a:p>
            <a:pPr>
              <a:lnSpc>
                <a:spcPct val="150000"/>
              </a:lnSpc>
            </a:pP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站用户性别与年龄分布</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600B27E-D44B-4A32-B60B-A48CFB9612D3}"/>
              </a:ext>
            </a:extLst>
          </p:cNvPr>
          <p:cNvSpPr txBox="1"/>
          <p:nvPr/>
        </p:nvSpPr>
        <p:spPr>
          <a:xfrm>
            <a:off x="6096000" y="5125047"/>
            <a:ext cx="4063394"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在</a:t>
            </a: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站上投放的</a:t>
            </a:r>
            <a:r>
              <a:rPr lang="en-US" altLang="zh-CN" sz="2000" dirty="0">
                <a:solidFill>
                  <a:srgbClr val="24ADC2"/>
                </a:solidFill>
                <a:latin typeface="微软雅黑" panose="020B0503020204020204" pitchFamily="34" charset="-122"/>
                <a:ea typeface="微软雅黑" panose="020B0503020204020204" pitchFamily="34" charset="-122"/>
              </a:rPr>
              <a:t>ACG</a:t>
            </a:r>
            <a:r>
              <a:rPr lang="zh-CN" altLang="en-US" sz="2000" dirty="0">
                <a:solidFill>
                  <a:srgbClr val="24ADC2"/>
                </a:solidFill>
                <a:latin typeface="微软雅黑" panose="020B0503020204020204" pitchFamily="34" charset="-122"/>
                <a:ea typeface="微软雅黑" panose="020B0503020204020204" pitchFamily="34" charset="-122"/>
              </a:rPr>
              <a:t>相关游戏广告</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664991"/>
            <a:ext cx="8084264"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获客：如何进行拉新，通过更精准的营销获取客户</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6" name="图表 5">
            <a:extLst>
              <a:ext uri="{FF2B5EF4-FFF2-40B4-BE49-F238E27FC236}">
                <a16:creationId xmlns:a16="http://schemas.microsoft.com/office/drawing/2014/main" id="{1E48D31B-C79A-48A1-AA22-C4D27DA67769}"/>
              </a:ext>
            </a:extLst>
          </p:cNvPr>
          <p:cNvGraphicFramePr/>
          <p:nvPr>
            <p:extLst>
              <p:ext uri="{D42A27DB-BD31-4B8C-83A1-F6EECF244321}">
                <p14:modId xmlns:p14="http://schemas.microsoft.com/office/powerpoint/2010/main" val="3069924828"/>
              </p:ext>
            </p:extLst>
          </p:nvPr>
        </p:nvGraphicFramePr>
        <p:xfrm>
          <a:off x="633547" y="1331161"/>
          <a:ext cx="3873627" cy="27055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876FDD48-9D6A-47E8-AB72-1D8F863DA58C}"/>
              </a:ext>
            </a:extLst>
          </p:cNvPr>
          <p:cNvGraphicFramePr/>
          <p:nvPr>
            <p:extLst>
              <p:ext uri="{D42A27DB-BD31-4B8C-83A1-F6EECF244321}">
                <p14:modId xmlns:p14="http://schemas.microsoft.com/office/powerpoint/2010/main" val="2609354730"/>
              </p:ext>
            </p:extLst>
          </p:nvPr>
        </p:nvGraphicFramePr>
        <p:xfrm>
          <a:off x="974536" y="3640640"/>
          <a:ext cx="3701143" cy="2674415"/>
        </p:xfrm>
        <a:graphic>
          <a:graphicData uri="http://schemas.openxmlformats.org/drawingml/2006/chart">
            <c:chart xmlns:c="http://schemas.openxmlformats.org/drawingml/2006/chart" xmlns:r="http://schemas.openxmlformats.org/officeDocument/2006/relationships" r:id="rId3"/>
          </a:graphicData>
        </a:graphic>
      </p:graphicFrame>
      <p:pic>
        <p:nvPicPr>
          <p:cNvPr id="12" name="图片 11">
            <a:extLst>
              <a:ext uri="{FF2B5EF4-FFF2-40B4-BE49-F238E27FC236}">
                <a16:creationId xmlns:a16="http://schemas.microsoft.com/office/drawing/2014/main" id="{40D12519-5B9C-482C-A7CA-5082E75FDE57}"/>
              </a:ext>
            </a:extLst>
          </p:cNvPr>
          <p:cNvPicPr>
            <a:picLocks noChangeAspect="1"/>
          </p:cNvPicPr>
          <p:nvPr/>
        </p:nvPicPr>
        <p:blipFill>
          <a:blip r:embed="rId4"/>
          <a:stretch>
            <a:fillRect/>
          </a:stretch>
        </p:blipFill>
        <p:spPr>
          <a:xfrm>
            <a:off x="7893719" y="2160734"/>
            <a:ext cx="3908696" cy="2964313"/>
          </a:xfrm>
          <a:prstGeom prst="rect">
            <a:avLst/>
          </a:prstGeom>
        </p:spPr>
      </p:pic>
      <p:pic>
        <p:nvPicPr>
          <p:cNvPr id="13" name="图片 12">
            <a:extLst>
              <a:ext uri="{FF2B5EF4-FFF2-40B4-BE49-F238E27FC236}">
                <a16:creationId xmlns:a16="http://schemas.microsoft.com/office/drawing/2014/main" id="{A937FCE5-C464-429E-917D-983A91647928}"/>
              </a:ext>
            </a:extLst>
          </p:cNvPr>
          <p:cNvPicPr>
            <a:picLocks noChangeAspect="1"/>
          </p:cNvPicPr>
          <p:nvPr/>
        </p:nvPicPr>
        <p:blipFill>
          <a:blip r:embed="rId5"/>
          <a:stretch>
            <a:fillRect/>
          </a:stretch>
        </p:blipFill>
        <p:spPr>
          <a:xfrm>
            <a:off x="4974605" y="2121098"/>
            <a:ext cx="2824574" cy="2793704"/>
          </a:xfrm>
          <a:prstGeom prst="rect">
            <a:avLst/>
          </a:prstGeom>
        </p:spPr>
      </p:pic>
    </p:spTree>
    <p:extLst>
      <p:ext uri="{BB962C8B-B14F-4D97-AF65-F5344CB8AC3E}">
        <p14:creationId xmlns:p14="http://schemas.microsoft.com/office/powerpoint/2010/main" val="16264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上一次课后思考的答案（课后思考</a:t>
            </a:r>
            <a:r>
              <a:rPr lang="en-US" altLang="zh-CN" kern="0" dirty="0">
                <a:latin typeface="微软雅黑" panose="020B0503020204020204" pitchFamily="34" charset="-122"/>
                <a:ea typeface="微软雅黑" panose="020B0503020204020204" pitchFamily="34" charset="-122"/>
              </a:rPr>
              <a:t>1</a:t>
            </a:r>
            <a:r>
              <a:rPr lang="zh-CN" altLang="en-US" kern="0" dirty="0">
                <a:latin typeface="微软雅黑" panose="020B0503020204020204" pitchFamily="34" charset="-122"/>
                <a:ea typeface="微软雅黑" panose="020B0503020204020204" pitchFamily="34" charset="-122"/>
              </a:rPr>
              <a:t>）</a:t>
            </a:r>
            <a:endParaRPr lang="zh-CN" altLang="en-US" dirty="0"/>
          </a:p>
        </p:txBody>
      </p:sp>
      <p:sp>
        <p:nvSpPr>
          <p:cNvPr id="3" name="文本框 2">
            <a:extLst>
              <a:ext uri="{FF2B5EF4-FFF2-40B4-BE49-F238E27FC236}">
                <a16:creationId xmlns:a16="http://schemas.microsoft.com/office/drawing/2014/main" id="{F8D7F52B-5BEB-4E7E-8B0F-A3E27824B755}"/>
              </a:ext>
            </a:extLst>
          </p:cNvPr>
          <p:cNvSpPr txBox="1"/>
          <p:nvPr/>
        </p:nvSpPr>
        <p:spPr>
          <a:xfrm>
            <a:off x="628991" y="733121"/>
            <a:ext cx="10515600"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结合今日讲解的</a:t>
            </a:r>
            <a:r>
              <a:rPr lang="en-US" altLang="zh-CN" sz="2600" dirty="0">
                <a:solidFill>
                  <a:srgbClr val="24ADC2"/>
                </a:solidFill>
                <a:latin typeface="微软雅黑" panose="020B0503020204020204" pitchFamily="34" charset="-122"/>
                <a:ea typeface="微软雅黑" panose="020B0503020204020204" pitchFamily="34" charset="-122"/>
              </a:rPr>
              <a:t>1</a:t>
            </a:r>
            <a:r>
              <a:rPr lang="zh-CN" altLang="en-US" sz="2600" dirty="0">
                <a:solidFill>
                  <a:srgbClr val="24ADC2"/>
                </a:solidFill>
                <a:latin typeface="微软雅黑" panose="020B0503020204020204" pitchFamily="34" charset="-122"/>
                <a:ea typeface="微软雅黑" panose="020B0503020204020204" pitchFamily="34" charset="-122"/>
              </a:rPr>
              <a:t>级地区信息</a:t>
            </a:r>
            <a:r>
              <a:rPr lang="zh-CN" altLang="en-US" sz="2600" dirty="0">
                <a:latin typeface="微软雅黑" panose="020B0503020204020204" pitchFamily="34" charset="-122"/>
                <a:ea typeface="微软雅黑" panose="020B0503020204020204" pitchFamily="34" charset="-122"/>
              </a:rPr>
              <a:t>的分析思路与方法，尝试对</a:t>
            </a:r>
            <a:r>
              <a:rPr lang="en-US" altLang="zh-CN" sz="2600" dirty="0">
                <a:solidFill>
                  <a:srgbClr val="24ADC2"/>
                </a:solidFill>
                <a:latin typeface="微软雅黑" panose="020B0503020204020204" pitchFamily="34" charset="-122"/>
                <a:ea typeface="微软雅黑" panose="020B0503020204020204" pitchFamily="34" charset="-122"/>
              </a:rPr>
              <a:t>2</a:t>
            </a:r>
            <a:r>
              <a:rPr lang="zh-CN" altLang="en-US" sz="2600" dirty="0">
                <a:solidFill>
                  <a:srgbClr val="24ADC2"/>
                </a:solidFill>
                <a:latin typeface="微软雅黑" panose="020B0503020204020204" pitchFamily="34" charset="-122"/>
                <a:ea typeface="微软雅黑" panose="020B0503020204020204" pitchFamily="34" charset="-122"/>
              </a:rPr>
              <a:t>级地区信息</a:t>
            </a:r>
            <a:r>
              <a:rPr lang="zh-CN" altLang="en-US" sz="2600" dirty="0">
                <a:latin typeface="微软雅黑" panose="020B0503020204020204" pitchFamily="34" charset="-122"/>
                <a:ea typeface="微软雅黑" panose="020B0503020204020204" pitchFamily="34" charset="-122"/>
              </a:rPr>
              <a:t>进行数据分析与可视化处理。</a:t>
            </a:r>
            <a:endParaRPr lang="en-US" altLang="zh-CN"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80919CC-2068-4753-88FE-142C384D86E6}"/>
              </a:ext>
            </a:extLst>
          </p:cNvPr>
          <p:cNvPicPr>
            <a:picLocks noChangeAspect="1"/>
          </p:cNvPicPr>
          <p:nvPr/>
        </p:nvPicPr>
        <p:blipFill>
          <a:blip r:embed="rId3"/>
          <a:stretch>
            <a:fillRect/>
          </a:stretch>
        </p:blipFill>
        <p:spPr>
          <a:xfrm>
            <a:off x="628991" y="2043310"/>
            <a:ext cx="5467009" cy="4100257"/>
          </a:xfrm>
          <a:prstGeom prst="rect">
            <a:avLst/>
          </a:prstGeom>
        </p:spPr>
      </p:pic>
      <p:pic>
        <p:nvPicPr>
          <p:cNvPr id="7" name="图片 6">
            <a:extLst>
              <a:ext uri="{FF2B5EF4-FFF2-40B4-BE49-F238E27FC236}">
                <a16:creationId xmlns:a16="http://schemas.microsoft.com/office/drawing/2014/main" id="{3561EF71-BC1D-4873-83A6-11911F576C74}"/>
              </a:ext>
            </a:extLst>
          </p:cNvPr>
          <p:cNvPicPr>
            <a:picLocks noChangeAspect="1"/>
          </p:cNvPicPr>
          <p:nvPr/>
        </p:nvPicPr>
        <p:blipFill>
          <a:blip r:embed="rId4"/>
          <a:stretch>
            <a:fillRect/>
          </a:stretch>
        </p:blipFill>
        <p:spPr>
          <a:xfrm>
            <a:off x="6535056" y="2043310"/>
            <a:ext cx="2921641" cy="4100257"/>
          </a:xfrm>
          <a:prstGeom prst="rect">
            <a:avLst/>
          </a:prstGeom>
        </p:spPr>
      </p:pic>
      <p:sp>
        <p:nvSpPr>
          <p:cNvPr id="8" name="文本框 7">
            <a:extLst>
              <a:ext uri="{FF2B5EF4-FFF2-40B4-BE49-F238E27FC236}">
                <a16:creationId xmlns:a16="http://schemas.microsoft.com/office/drawing/2014/main" id="{BB41D7FB-9059-4299-BD70-13F5496D7484}"/>
              </a:ext>
            </a:extLst>
          </p:cNvPr>
          <p:cNvSpPr txBox="1"/>
          <p:nvPr/>
        </p:nvSpPr>
        <p:spPr>
          <a:xfrm>
            <a:off x="3853542" y="6223396"/>
            <a:ext cx="4484915"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对订单数据中的</a:t>
            </a:r>
            <a:r>
              <a:rPr lang="en-US" altLang="zh-CN" sz="2000" dirty="0">
                <a:solidFill>
                  <a:srgbClr val="24ADC2"/>
                </a:solidFill>
                <a:latin typeface="微软雅黑" panose="020B0503020204020204" pitchFamily="34" charset="-122"/>
                <a:ea typeface="微软雅黑" panose="020B0503020204020204" pitchFamily="34" charset="-122"/>
              </a:rPr>
              <a:t>2</a:t>
            </a:r>
            <a:r>
              <a:rPr lang="zh-CN" altLang="en-US" sz="2000" dirty="0">
                <a:solidFill>
                  <a:srgbClr val="24ADC2"/>
                </a:solidFill>
                <a:latin typeface="微软雅黑" panose="020B0503020204020204" pitchFamily="34" charset="-122"/>
                <a:ea typeface="微软雅黑" panose="020B0503020204020204" pitchFamily="34" charset="-122"/>
              </a:rPr>
              <a:t>级地区信息进行筛选</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用户画像在互联网业务中的应用场景和业务价值</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2418314" y="5714162"/>
            <a:ext cx="2741514" cy="499624"/>
          </a:xfrm>
          <a:prstGeom prst="rect">
            <a:avLst/>
          </a:prstGeom>
          <a:noFill/>
        </p:spPr>
        <p:txBody>
          <a:bodyPr wrap="square" rtlCol="0">
            <a:spAutoFit/>
          </a:bodyPr>
          <a:lstStyle/>
          <a:p>
            <a:pPr>
              <a:lnSpc>
                <a:spcPct val="150000"/>
              </a:lnSpc>
            </a:pP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站不同地区用户比例</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637485"/>
            <a:ext cx="7066358"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粘客：个性化推荐，搜索排序，场景运营等</a:t>
            </a:r>
            <a:endParaRPr lang="zh-CN" altLang="en-US"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endParaRPr>
          </a:p>
        </p:txBody>
      </p:sp>
      <p:pic>
        <p:nvPicPr>
          <p:cNvPr id="5" name="图片 4">
            <a:extLst>
              <a:ext uri="{FF2B5EF4-FFF2-40B4-BE49-F238E27FC236}">
                <a16:creationId xmlns:a16="http://schemas.microsoft.com/office/drawing/2014/main" id="{4B7B5DF0-F335-4893-9466-D1616CFB704E}"/>
              </a:ext>
            </a:extLst>
          </p:cNvPr>
          <p:cNvPicPr>
            <a:picLocks noChangeAspect="1"/>
          </p:cNvPicPr>
          <p:nvPr/>
        </p:nvPicPr>
        <p:blipFill>
          <a:blip r:embed="rId2"/>
          <a:stretch>
            <a:fillRect/>
          </a:stretch>
        </p:blipFill>
        <p:spPr>
          <a:xfrm>
            <a:off x="8011091" y="923274"/>
            <a:ext cx="2849223" cy="4739207"/>
          </a:xfrm>
          <a:prstGeom prst="rect">
            <a:avLst/>
          </a:prstGeom>
        </p:spPr>
      </p:pic>
      <p:graphicFrame>
        <p:nvGraphicFramePr>
          <p:cNvPr id="12" name="图表 11">
            <a:extLst>
              <a:ext uri="{FF2B5EF4-FFF2-40B4-BE49-F238E27FC236}">
                <a16:creationId xmlns:a16="http://schemas.microsoft.com/office/drawing/2014/main" id="{870316E6-BD59-45D7-A1A1-DECCAAEE1D15}"/>
              </a:ext>
            </a:extLst>
          </p:cNvPr>
          <p:cNvGraphicFramePr/>
          <p:nvPr>
            <p:extLst>
              <p:ext uri="{D42A27DB-BD31-4B8C-83A1-F6EECF244321}">
                <p14:modId xmlns:p14="http://schemas.microsoft.com/office/powerpoint/2010/main" val="507084376"/>
              </p:ext>
            </p:extLst>
          </p:nvPr>
        </p:nvGraphicFramePr>
        <p:xfrm>
          <a:off x="625799" y="1859551"/>
          <a:ext cx="6253967" cy="3802925"/>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839B2A4D-531D-4577-9532-BE5657648372}"/>
              </a:ext>
            </a:extLst>
          </p:cNvPr>
          <p:cNvSpPr txBox="1"/>
          <p:nvPr/>
        </p:nvSpPr>
        <p:spPr>
          <a:xfrm>
            <a:off x="7756673" y="5714162"/>
            <a:ext cx="3358057" cy="499624"/>
          </a:xfrm>
          <a:prstGeom prst="rect">
            <a:avLst/>
          </a:prstGeom>
          <a:noFill/>
        </p:spPr>
        <p:txBody>
          <a:bodyPr wrap="square" rtlCol="0">
            <a:spAutoFit/>
          </a:bodyPr>
          <a:lstStyle/>
          <a:p>
            <a:pPr>
              <a:lnSpc>
                <a:spcPct val="150000"/>
              </a:lnSpc>
            </a:pP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站个性化推荐（地区导向）</a:t>
            </a:r>
            <a:endParaRPr lang="en-US" altLang="zh-CN" sz="2000" dirty="0">
              <a:solidFill>
                <a:srgbClr val="24ADC2"/>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E59EDB5B-C707-4BB2-B5A4-7B57A93AA7EC}"/>
              </a:ext>
            </a:extLst>
          </p:cNvPr>
          <p:cNvCxnSpPr/>
          <p:nvPr/>
        </p:nvCxnSpPr>
        <p:spPr>
          <a:xfrm>
            <a:off x="4659086" y="3991429"/>
            <a:ext cx="0" cy="1729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86EB491-9CE0-436B-A310-F9EF38CE7A4F}"/>
              </a:ext>
            </a:extLst>
          </p:cNvPr>
          <p:cNvCxnSpPr/>
          <p:nvPr/>
        </p:nvCxnSpPr>
        <p:spPr>
          <a:xfrm>
            <a:off x="4659086" y="3991429"/>
            <a:ext cx="5007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C8AE0C4-E6F4-48A3-A451-F05F29DC7589}"/>
              </a:ext>
            </a:extLst>
          </p:cNvPr>
          <p:cNvCxnSpPr/>
          <p:nvPr/>
        </p:nvCxnSpPr>
        <p:spPr>
          <a:xfrm>
            <a:off x="5159828" y="3991429"/>
            <a:ext cx="0" cy="1729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E06D84E-F0DE-4541-A969-5A542B3FDACE}"/>
              </a:ext>
            </a:extLst>
          </p:cNvPr>
          <p:cNvCxnSpPr/>
          <p:nvPr/>
        </p:nvCxnSpPr>
        <p:spPr>
          <a:xfrm>
            <a:off x="4659086" y="5714162"/>
            <a:ext cx="50074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箭头: 右 18">
            <a:extLst>
              <a:ext uri="{FF2B5EF4-FFF2-40B4-BE49-F238E27FC236}">
                <a16:creationId xmlns:a16="http://schemas.microsoft.com/office/drawing/2014/main" id="{62475580-535A-437E-A585-ABF05321DBF1}"/>
              </a:ext>
            </a:extLst>
          </p:cNvPr>
          <p:cNvSpPr/>
          <p:nvPr/>
        </p:nvSpPr>
        <p:spPr>
          <a:xfrm rot="19804112">
            <a:off x="5242671" y="3270929"/>
            <a:ext cx="2685575" cy="24687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030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用户画像在互联网业务中的应用场景和业务价值</a:t>
            </a:r>
            <a:endParaRPr lang="zh-CN" altLang="en-US" dirty="0"/>
          </a:p>
        </p:txBody>
      </p:sp>
      <p:sp>
        <p:nvSpPr>
          <p:cNvPr id="11" name="文本框 10">
            <a:extLst>
              <a:ext uri="{FF2B5EF4-FFF2-40B4-BE49-F238E27FC236}">
                <a16:creationId xmlns:a16="http://schemas.microsoft.com/office/drawing/2014/main" id="{AD9CEEAA-E1D7-4A2E-BA2C-0195D9025802}"/>
              </a:ext>
            </a:extLst>
          </p:cNvPr>
          <p:cNvSpPr txBox="1"/>
          <p:nvPr/>
        </p:nvSpPr>
        <p:spPr>
          <a:xfrm>
            <a:off x="3846142" y="6202592"/>
            <a:ext cx="4499714"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喜马拉雅</a:t>
            </a:r>
            <a:r>
              <a:rPr lang="en-US" altLang="zh-CN" sz="2000" dirty="0">
                <a:solidFill>
                  <a:srgbClr val="24ADC2"/>
                </a:solidFill>
                <a:latin typeface="微软雅黑" panose="020B0503020204020204" pitchFamily="34" charset="-122"/>
                <a:ea typeface="微软雅黑" panose="020B0503020204020204" pitchFamily="34" charset="-122"/>
              </a:rPr>
              <a:t>FM</a:t>
            </a:r>
            <a:r>
              <a:rPr lang="zh-CN" altLang="en-US" sz="2000" dirty="0">
                <a:solidFill>
                  <a:srgbClr val="24ADC2"/>
                </a:solidFill>
                <a:latin typeface="微软雅黑" panose="020B0503020204020204" pitchFamily="34" charset="-122"/>
                <a:ea typeface="微软雅黑" panose="020B0503020204020204" pitchFamily="34" charset="-122"/>
              </a:rPr>
              <a:t>平台音频用户留存率分析</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450E1633-07FF-41D5-92C0-577DD9EB4078}"/>
              </a:ext>
            </a:extLst>
          </p:cNvPr>
          <p:cNvSpPr txBox="1"/>
          <p:nvPr/>
        </p:nvSpPr>
        <p:spPr>
          <a:xfrm>
            <a:off x="838200" y="697280"/>
            <a:ext cx="7366119" cy="670761"/>
          </a:xfrm>
          <a:prstGeom prst="rect">
            <a:avLst/>
          </a:prstGeom>
          <a:noFill/>
        </p:spPr>
        <p:txBody>
          <a:bodyPr wrap="none" rtlCol="0">
            <a:spAutoFit/>
          </a:bodyPr>
          <a:lstStyle/>
          <a:p>
            <a:pPr lvl="0" algn="l">
              <a:lnSpc>
                <a:spcPct val="150000"/>
              </a:lnSpc>
              <a:buSzPts val="1000"/>
              <a:tabLst>
                <a:tab pos="457200" algn="l"/>
              </a:tabLst>
            </a:pPr>
            <a:r>
              <a:rPr lang="zh-CN" altLang="zh-CN" sz="2800" kern="0" dirty="0">
                <a:solidFill>
                  <a:srgbClr val="494949"/>
                </a:solidFill>
                <a:effectLst/>
                <a:latin typeface="等线" panose="02010600030101010101" pitchFamily="2" charset="-122"/>
                <a:ea typeface="微软雅黑" panose="020B0503020204020204" pitchFamily="34" charset="-122"/>
                <a:cs typeface="Helvetica" panose="020B0604020202020204" pitchFamily="34" charset="0"/>
              </a:rPr>
              <a:t>留客：流失率预测，分析关键节点降低流失率</a:t>
            </a:r>
            <a:endParaRPr lang="zh-CN" altLang="zh-CN" sz="2800" kern="100" dirty="0">
              <a:solidFill>
                <a:srgbClr val="494949"/>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AAE641E-67FF-4774-A989-758C01D6B9D6}"/>
              </a:ext>
            </a:extLst>
          </p:cNvPr>
          <p:cNvPicPr>
            <a:picLocks noChangeAspect="1"/>
          </p:cNvPicPr>
          <p:nvPr/>
        </p:nvPicPr>
        <p:blipFill>
          <a:blip r:embed="rId2"/>
          <a:stretch>
            <a:fillRect/>
          </a:stretch>
        </p:blipFill>
        <p:spPr>
          <a:xfrm>
            <a:off x="2334697" y="1514916"/>
            <a:ext cx="7522604" cy="4687676"/>
          </a:xfrm>
          <a:prstGeom prst="rect">
            <a:avLst/>
          </a:prstGeom>
        </p:spPr>
      </p:pic>
    </p:spTree>
    <p:extLst>
      <p:ext uri="{BB962C8B-B14F-4D97-AF65-F5344CB8AC3E}">
        <p14:creationId xmlns:p14="http://schemas.microsoft.com/office/powerpoint/2010/main" val="2180670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如何搭建亚马逊美国市场用户画像体系</a:t>
            </a:r>
            <a:endParaRPr lang="zh-CN" altLang="en-US" dirty="0"/>
          </a:p>
        </p:txBody>
      </p:sp>
      <p:pic>
        <p:nvPicPr>
          <p:cNvPr id="8" name="图片 1">
            <a:extLst>
              <a:ext uri="{FF2B5EF4-FFF2-40B4-BE49-F238E27FC236}">
                <a16:creationId xmlns:a16="http://schemas.microsoft.com/office/drawing/2014/main" id="{E9B9513A-8C39-4CA9-B8D1-655078193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14" y="695781"/>
            <a:ext cx="520700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表 6">
            <a:extLst>
              <a:ext uri="{FF2B5EF4-FFF2-40B4-BE49-F238E27FC236}">
                <a16:creationId xmlns:a16="http://schemas.microsoft.com/office/drawing/2014/main" id="{3D36E34C-B621-4EBA-A44C-47D99C0C6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577" y="3723143"/>
            <a:ext cx="5699465" cy="274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a:extLst>
              <a:ext uri="{FF2B5EF4-FFF2-40B4-BE49-F238E27FC236}">
                <a16:creationId xmlns:a16="http://schemas.microsoft.com/office/drawing/2014/main" id="{F54824C9-A31A-4207-A24D-5C786B475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164" y="591006"/>
            <a:ext cx="4989513"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7D0D4BF9-F921-4278-BAC8-A06B7501B230}"/>
              </a:ext>
            </a:extLst>
          </p:cNvPr>
          <p:cNvSpPr txBox="1"/>
          <p:nvPr/>
        </p:nvSpPr>
        <p:spPr>
          <a:xfrm>
            <a:off x="643958" y="3826331"/>
            <a:ext cx="4532312" cy="2797175"/>
          </a:xfrm>
          <a:prstGeom prst="rect">
            <a:avLst/>
          </a:prstGeom>
          <a:noFill/>
        </p:spPr>
        <p:txBody>
          <a:bodyPr wrap="none">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亚马逊用户画像</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不同地区用户购物习惯</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不同时间订单量及客单价分布</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不同地区订单量分布</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不同店铺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品牌用户画像</a:t>
            </a:r>
          </a:p>
        </p:txBody>
      </p:sp>
    </p:spTree>
    <p:extLst>
      <p:ext uri="{BB962C8B-B14F-4D97-AF65-F5344CB8AC3E}">
        <p14:creationId xmlns:p14="http://schemas.microsoft.com/office/powerpoint/2010/main" val="2609657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pic>
        <p:nvPicPr>
          <p:cNvPr id="3" name="图片 4">
            <a:extLst>
              <a:ext uri="{FF2B5EF4-FFF2-40B4-BE49-F238E27FC236}">
                <a16:creationId xmlns:a16="http://schemas.microsoft.com/office/drawing/2014/main" id="{66DCF7F1-CE32-46E4-B727-0BBABA1C9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93" y="688975"/>
            <a:ext cx="461645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BA83033C-B9FD-49EE-9427-D30AE97D715F}"/>
              </a:ext>
            </a:extLst>
          </p:cNvPr>
          <p:cNvSpPr txBox="1"/>
          <p:nvPr/>
        </p:nvSpPr>
        <p:spPr>
          <a:xfrm>
            <a:off x="5639707" y="1093787"/>
            <a:ext cx="6032500" cy="4467225"/>
          </a:xfrm>
          <a:prstGeom prst="rect">
            <a:avLst/>
          </a:prstGeom>
          <a:noFill/>
        </p:spPr>
        <p:txBody>
          <a:bodyPr wrap="none">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数据来源：订单报表（后台可以直接下载）</a:t>
            </a:r>
            <a:endParaRPr lang="en-US" altLang="zh-CN" sz="2400" dirty="0">
              <a:latin typeface="微软雅黑" panose="020B0503020204020204" pitchFamily="34" charset="-122"/>
              <a:ea typeface="微软雅黑" panose="020B0503020204020204" pitchFamily="34" charset="-122"/>
            </a:endParaRPr>
          </a:p>
          <a:p>
            <a:pPr>
              <a:lnSpc>
                <a:spcPct val="150000"/>
              </a:lnSpc>
              <a:defRPr/>
            </a:pPr>
            <a:r>
              <a:rPr lang="zh-CN" altLang="en-US" sz="2400" dirty="0">
                <a:latin typeface="微软雅黑" panose="020B0503020204020204" pitchFamily="34" charset="-122"/>
                <a:ea typeface="微软雅黑" panose="020B0503020204020204" pitchFamily="34" charset="-122"/>
              </a:rPr>
              <a:t>需要参数：</a:t>
            </a:r>
            <a:r>
              <a:rPr lang="en-US" altLang="zh-CN" sz="2400" dirty="0">
                <a:latin typeface="微软雅黑" panose="020B0503020204020204" pitchFamily="34" charset="-122"/>
                <a:ea typeface="微软雅黑" panose="020B0503020204020204" pitchFamily="34" charset="-122"/>
              </a:rPr>
              <a:t>ship-city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ship-state</a:t>
            </a:r>
          </a:p>
          <a:p>
            <a:pPr>
              <a:lnSpc>
                <a:spcPct val="150000"/>
              </a:lnSpc>
              <a:defRPr/>
            </a:pPr>
            <a:r>
              <a:rPr lang="zh-CN" altLang="en-US" sz="2400" dirty="0">
                <a:latin typeface="微软雅黑" panose="020B0503020204020204" pitchFamily="34" charset="-122"/>
                <a:ea typeface="微软雅黑" panose="020B0503020204020204" pitchFamily="34" charset="-122"/>
              </a:rPr>
              <a:t>筛选方法：</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不同地区订单排序</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不同地区累计订单统计</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不同地区市场占有率分析</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头部市场、长尾市场、低单市场的分类</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其他筛选方法</a:t>
            </a:r>
          </a:p>
        </p:txBody>
      </p:sp>
      <p:sp>
        <p:nvSpPr>
          <p:cNvPr id="5" name="文本框 4">
            <a:extLst>
              <a:ext uri="{FF2B5EF4-FFF2-40B4-BE49-F238E27FC236}">
                <a16:creationId xmlns:a16="http://schemas.microsoft.com/office/drawing/2014/main" id="{B3BD7138-9BC6-4308-8BAF-7295CCEBC53D}"/>
              </a:ext>
            </a:extLst>
          </p:cNvPr>
          <p:cNvSpPr txBox="1"/>
          <p:nvPr/>
        </p:nvSpPr>
        <p:spPr>
          <a:xfrm>
            <a:off x="1198519" y="6307594"/>
            <a:ext cx="2844433"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订单信息中的地区信息</a:t>
            </a:r>
          </a:p>
        </p:txBody>
      </p:sp>
    </p:spTree>
    <p:extLst>
      <p:ext uri="{BB962C8B-B14F-4D97-AF65-F5344CB8AC3E}">
        <p14:creationId xmlns:p14="http://schemas.microsoft.com/office/powerpoint/2010/main" val="2373681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pic>
        <p:nvPicPr>
          <p:cNvPr id="5" name="图片 1">
            <a:extLst>
              <a:ext uri="{FF2B5EF4-FFF2-40B4-BE49-F238E27FC236}">
                <a16:creationId xmlns:a16="http://schemas.microsoft.com/office/drawing/2014/main" id="{055D57FD-B71C-4F4F-970A-7B114C8CF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639762"/>
            <a:ext cx="374015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a:extLst>
              <a:ext uri="{FF2B5EF4-FFF2-40B4-BE49-F238E27FC236}">
                <a16:creationId xmlns:a16="http://schemas.microsoft.com/office/drawing/2014/main" id="{57332B7E-AE40-449F-9EF9-9468A42D0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888" y="639762"/>
            <a:ext cx="5815012"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4AEDEAC-8634-43F4-A9CF-E04C9764E9C4}"/>
              </a:ext>
            </a:extLst>
          </p:cNvPr>
          <p:cNvSpPr txBox="1"/>
          <p:nvPr/>
        </p:nvSpPr>
        <p:spPr>
          <a:xfrm>
            <a:off x="4464784" y="6307593"/>
            <a:ext cx="3262432"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头部、长尾、低单市场区分</a:t>
            </a:r>
          </a:p>
        </p:txBody>
      </p:sp>
    </p:spTree>
    <p:extLst>
      <p:ext uri="{BB962C8B-B14F-4D97-AF65-F5344CB8AC3E}">
        <p14:creationId xmlns:p14="http://schemas.microsoft.com/office/powerpoint/2010/main" val="6084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sp>
        <p:nvSpPr>
          <p:cNvPr id="6" name="文本框 5">
            <a:extLst>
              <a:ext uri="{FF2B5EF4-FFF2-40B4-BE49-F238E27FC236}">
                <a16:creationId xmlns:a16="http://schemas.microsoft.com/office/drawing/2014/main" id="{1DB07634-2C6C-47C6-81F2-46F672455C07}"/>
              </a:ext>
            </a:extLst>
          </p:cNvPr>
          <p:cNvSpPr txBox="1"/>
          <p:nvPr/>
        </p:nvSpPr>
        <p:spPr>
          <a:xfrm>
            <a:off x="4336544" y="5801068"/>
            <a:ext cx="3518912"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不同地区订单及订单累计分布</a:t>
            </a:r>
          </a:p>
        </p:txBody>
      </p:sp>
      <p:pic>
        <p:nvPicPr>
          <p:cNvPr id="5" name="图片 4">
            <a:extLst>
              <a:ext uri="{FF2B5EF4-FFF2-40B4-BE49-F238E27FC236}">
                <a16:creationId xmlns:a16="http://schemas.microsoft.com/office/drawing/2014/main" id="{0187B9F8-D4AD-4B39-A574-314AA51B18C4}"/>
              </a:ext>
            </a:extLst>
          </p:cNvPr>
          <p:cNvPicPr>
            <a:picLocks noChangeAspect="1"/>
          </p:cNvPicPr>
          <p:nvPr/>
        </p:nvPicPr>
        <p:blipFill>
          <a:blip r:embed="rId2"/>
          <a:stretch>
            <a:fillRect/>
          </a:stretch>
        </p:blipFill>
        <p:spPr>
          <a:xfrm>
            <a:off x="0" y="1358228"/>
            <a:ext cx="12192000" cy="4141543"/>
          </a:xfrm>
          <a:prstGeom prst="rect">
            <a:avLst/>
          </a:prstGeom>
        </p:spPr>
      </p:pic>
    </p:spTree>
    <p:extLst>
      <p:ext uri="{BB962C8B-B14F-4D97-AF65-F5344CB8AC3E}">
        <p14:creationId xmlns:p14="http://schemas.microsoft.com/office/powerpoint/2010/main" val="3323317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sp>
        <p:nvSpPr>
          <p:cNvPr id="5" name="文本框 4">
            <a:extLst>
              <a:ext uri="{FF2B5EF4-FFF2-40B4-BE49-F238E27FC236}">
                <a16:creationId xmlns:a16="http://schemas.microsoft.com/office/drawing/2014/main" id="{430CB8CC-865D-4151-9D0F-C5191263A8C8}"/>
              </a:ext>
            </a:extLst>
          </p:cNvPr>
          <p:cNvSpPr txBox="1"/>
          <p:nvPr/>
        </p:nvSpPr>
        <p:spPr>
          <a:xfrm>
            <a:off x="3438862" y="5867519"/>
            <a:ext cx="5314275"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不同地区订单及订单累计分布（帕累托分析）</a:t>
            </a:r>
          </a:p>
        </p:txBody>
      </p:sp>
      <p:pic>
        <p:nvPicPr>
          <p:cNvPr id="6" name="图片 5">
            <a:extLst>
              <a:ext uri="{FF2B5EF4-FFF2-40B4-BE49-F238E27FC236}">
                <a16:creationId xmlns:a16="http://schemas.microsoft.com/office/drawing/2014/main" id="{43FD55ED-2C7C-48DF-8373-DF9653870C62}"/>
              </a:ext>
            </a:extLst>
          </p:cNvPr>
          <p:cNvPicPr>
            <a:picLocks noChangeAspect="1"/>
          </p:cNvPicPr>
          <p:nvPr/>
        </p:nvPicPr>
        <p:blipFill>
          <a:blip r:embed="rId2"/>
          <a:stretch>
            <a:fillRect/>
          </a:stretch>
        </p:blipFill>
        <p:spPr>
          <a:xfrm>
            <a:off x="137217" y="1417977"/>
            <a:ext cx="11917566" cy="4022046"/>
          </a:xfrm>
          <a:prstGeom prst="rect">
            <a:avLst/>
          </a:prstGeom>
        </p:spPr>
      </p:pic>
    </p:spTree>
    <p:extLst>
      <p:ext uri="{BB962C8B-B14F-4D97-AF65-F5344CB8AC3E}">
        <p14:creationId xmlns:p14="http://schemas.microsoft.com/office/powerpoint/2010/main" val="662229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pic>
        <p:nvPicPr>
          <p:cNvPr id="7" name="图片 6">
            <a:extLst>
              <a:ext uri="{FF2B5EF4-FFF2-40B4-BE49-F238E27FC236}">
                <a16:creationId xmlns:a16="http://schemas.microsoft.com/office/drawing/2014/main" id="{398CF30F-31BD-4C6E-A6BD-5F9A1A6E1B6F}"/>
              </a:ext>
            </a:extLst>
          </p:cNvPr>
          <p:cNvPicPr/>
          <p:nvPr/>
        </p:nvPicPr>
        <p:blipFill>
          <a:blip r:embed="rId2"/>
          <a:stretch>
            <a:fillRect/>
          </a:stretch>
        </p:blipFill>
        <p:spPr>
          <a:xfrm>
            <a:off x="1867308" y="831078"/>
            <a:ext cx="8457384" cy="5195843"/>
          </a:xfrm>
          <a:prstGeom prst="rect">
            <a:avLst/>
          </a:prstGeom>
        </p:spPr>
      </p:pic>
      <p:sp>
        <p:nvSpPr>
          <p:cNvPr id="8" name="文本框 7">
            <a:extLst>
              <a:ext uri="{FF2B5EF4-FFF2-40B4-BE49-F238E27FC236}">
                <a16:creationId xmlns:a16="http://schemas.microsoft.com/office/drawing/2014/main" id="{F9C9B986-4414-42C5-A0BA-7CD711345042}"/>
              </a:ext>
            </a:extLst>
          </p:cNvPr>
          <p:cNvSpPr txBox="1"/>
          <p:nvPr/>
        </p:nvSpPr>
        <p:spPr>
          <a:xfrm>
            <a:off x="3415074" y="6213873"/>
            <a:ext cx="5361852"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使用</a:t>
            </a:r>
            <a:r>
              <a:rPr lang="en-US" altLang="zh-CN" sz="2000" dirty="0">
                <a:solidFill>
                  <a:srgbClr val="24ADC2"/>
                </a:solidFill>
                <a:latin typeface="微软雅黑" panose="020B0503020204020204" pitchFamily="34" charset="-122"/>
                <a:ea typeface="微软雅黑" panose="020B0503020204020204" pitchFamily="34" charset="-122"/>
              </a:rPr>
              <a:t>Excel 3D</a:t>
            </a:r>
            <a:r>
              <a:rPr lang="zh-CN" altLang="en-US" sz="2000" dirty="0">
                <a:solidFill>
                  <a:srgbClr val="24ADC2"/>
                </a:solidFill>
                <a:latin typeface="微软雅黑" panose="020B0503020204020204" pitchFamily="34" charset="-122"/>
                <a:ea typeface="微软雅黑" panose="020B0503020204020204" pitchFamily="34" charset="-122"/>
              </a:rPr>
              <a:t>地图功能生成的订单可视化地图</a:t>
            </a:r>
          </a:p>
        </p:txBody>
      </p:sp>
    </p:spTree>
    <p:extLst>
      <p:ext uri="{BB962C8B-B14F-4D97-AF65-F5344CB8AC3E}">
        <p14:creationId xmlns:p14="http://schemas.microsoft.com/office/powerpoint/2010/main" val="390279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endParaRPr lang="zh-CN" altLang="en-US" dirty="0"/>
          </a:p>
        </p:txBody>
      </p:sp>
      <p:pic>
        <p:nvPicPr>
          <p:cNvPr id="4" name="图片 11">
            <a:extLst>
              <a:ext uri="{FF2B5EF4-FFF2-40B4-BE49-F238E27FC236}">
                <a16:creationId xmlns:a16="http://schemas.microsoft.com/office/drawing/2014/main" id="{F47F8C6F-CABA-4ABA-B154-6D972CEF0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32" y="710746"/>
            <a:ext cx="9955213"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2">
            <a:extLst>
              <a:ext uri="{FF2B5EF4-FFF2-40B4-BE49-F238E27FC236}">
                <a16:creationId xmlns:a16="http://schemas.microsoft.com/office/drawing/2014/main" id="{F293E883-78F2-473E-BE77-06F3CE514299}"/>
              </a:ext>
            </a:extLst>
          </p:cNvPr>
          <p:cNvSpPr txBox="1">
            <a:spLocks noChangeArrowheads="1"/>
          </p:cNvSpPr>
          <p:nvPr/>
        </p:nvSpPr>
        <p:spPr bwMode="auto">
          <a:xfrm>
            <a:off x="2849291" y="5455786"/>
            <a:ext cx="628409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2000" dirty="0">
                <a:solidFill>
                  <a:srgbClr val="24ADC2"/>
                </a:solidFill>
                <a:latin typeface="微软雅黑" panose="020B0503020204020204" pitchFamily="34" charset="-122"/>
                <a:ea typeface="微软雅黑" panose="020B0503020204020204" pitchFamily="34" charset="-122"/>
              </a:rPr>
              <a:t>长尾市场：市场份额大于</a:t>
            </a:r>
            <a:r>
              <a:rPr lang="en-US" altLang="zh-CN" sz="2000" dirty="0">
                <a:solidFill>
                  <a:srgbClr val="24ADC2"/>
                </a:solidFill>
                <a:latin typeface="微软雅黑" panose="020B0503020204020204" pitchFamily="34" charset="-122"/>
                <a:ea typeface="微软雅黑" panose="020B0503020204020204" pitchFamily="34" charset="-122"/>
              </a:rPr>
              <a:t>0.1%</a:t>
            </a:r>
            <a:r>
              <a:rPr lang="zh-CN" altLang="en-US" sz="2000" dirty="0">
                <a:solidFill>
                  <a:srgbClr val="24ADC2"/>
                </a:solidFill>
                <a:latin typeface="微软雅黑" panose="020B0503020204020204" pitchFamily="34" charset="-122"/>
                <a:ea typeface="微软雅黑" panose="020B0503020204020204" pitchFamily="34" charset="-122"/>
              </a:rPr>
              <a:t>小于</a:t>
            </a:r>
            <a:r>
              <a:rPr lang="en-US" altLang="zh-CN" sz="2000" dirty="0">
                <a:solidFill>
                  <a:srgbClr val="24ADC2"/>
                </a:solidFill>
                <a:latin typeface="微软雅黑" panose="020B0503020204020204" pitchFamily="34" charset="-122"/>
                <a:ea typeface="微软雅黑" panose="020B0503020204020204" pitchFamily="34" charset="-122"/>
              </a:rPr>
              <a:t>1%</a:t>
            </a:r>
            <a:r>
              <a:rPr lang="zh-CN" altLang="en-US" sz="2000" dirty="0">
                <a:solidFill>
                  <a:srgbClr val="24ADC2"/>
                </a:solidFill>
                <a:latin typeface="微软雅黑" panose="020B0503020204020204" pitchFamily="34" charset="-122"/>
                <a:ea typeface="微软雅黑" panose="020B0503020204020204" pitchFamily="34" charset="-122"/>
              </a:rPr>
              <a:t>的市场份额总和</a:t>
            </a:r>
            <a:endParaRPr lang="en-US" altLang="zh-CN" sz="2000" dirty="0">
              <a:solidFill>
                <a:srgbClr val="24ADC2"/>
              </a:solidFill>
              <a:latin typeface="微软雅黑" panose="020B0503020204020204" pitchFamily="34" charset="-122"/>
              <a:ea typeface="微软雅黑" panose="020B0503020204020204" pitchFamily="34" charset="-122"/>
            </a:endParaRPr>
          </a:p>
          <a:p>
            <a:pPr>
              <a:lnSpc>
                <a:spcPct val="150000"/>
              </a:lnSpc>
              <a:spcBef>
                <a:spcPct val="0"/>
              </a:spcBef>
              <a:buFontTx/>
              <a:buNone/>
            </a:pPr>
            <a:r>
              <a:rPr lang="zh-CN" altLang="en-US" sz="2000" dirty="0">
                <a:solidFill>
                  <a:srgbClr val="24ADC2"/>
                </a:solidFill>
                <a:latin typeface="微软雅黑" panose="020B0503020204020204" pitchFamily="34" charset="-122"/>
                <a:ea typeface="微软雅黑" panose="020B0503020204020204" pitchFamily="34" charset="-122"/>
              </a:rPr>
              <a:t>低单市场：市场份额小于等于</a:t>
            </a:r>
            <a:r>
              <a:rPr lang="en-US" altLang="zh-CN" sz="2000" dirty="0">
                <a:solidFill>
                  <a:srgbClr val="24ADC2"/>
                </a:solidFill>
                <a:latin typeface="微软雅黑" panose="020B0503020204020204" pitchFamily="34" charset="-122"/>
                <a:ea typeface="微软雅黑" panose="020B0503020204020204" pitchFamily="34" charset="-122"/>
              </a:rPr>
              <a:t>0.1%</a:t>
            </a:r>
            <a:r>
              <a:rPr lang="zh-CN" altLang="en-US" sz="2000" dirty="0">
                <a:solidFill>
                  <a:srgbClr val="24ADC2"/>
                </a:solidFill>
                <a:latin typeface="微软雅黑" panose="020B0503020204020204" pitchFamily="34" charset="-122"/>
                <a:ea typeface="微软雅黑" panose="020B0503020204020204" pitchFamily="34" charset="-122"/>
              </a:rPr>
              <a:t>的市场份额总和</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6382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运营应用</a:t>
            </a:r>
            <a:endParaRPr lang="zh-CN" altLang="en-US" dirty="0"/>
          </a:p>
        </p:txBody>
      </p:sp>
      <p:pic>
        <p:nvPicPr>
          <p:cNvPr id="6" name="图片 2">
            <a:extLst>
              <a:ext uri="{FF2B5EF4-FFF2-40B4-BE49-F238E27FC236}">
                <a16:creationId xmlns:a16="http://schemas.microsoft.com/office/drawing/2014/main" id="{295B5870-0E1D-4EC1-AB3D-1E741562D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067" y="692043"/>
            <a:ext cx="7959271" cy="417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1">
            <a:extLst>
              <a:ext uri="{FF2B5EF4-FFF2-40B4-BE49-F238E27FC236}">
                <a16:creationId xmlns:a16="http://schemas.microsoft.com/office/drawing/2014/main" id="{EAC73E5F-C986-46FF-B3A4-DC6374078B1E}"/>
              </a:ext>
            </a:extLst>
          </p:cNvPr>
          <p:cNvSpPr txBox="1">
            <a:spLocks noChangeArrowheads="1"/>
          </p:cNvSpPr>
          <p:nvPr/>
        </p:nvSpPr>
        <p:spPr>
          <a:xfrm>
            <a:off x="2896734" y="5011288"/>
            <a:ext cx="6081939" cy="1572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针对化选品（季节、习俗、文化）</a:t>
            </a:r>
            <a:endParaRPr lang="en-US" altLang="zh-CN" sz="2000" dirty="0">
              <a:solidFill>
                <a:srgbClr val="24ADC2"/>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多店铺市场差额比较，评估市场容量</a:t>
            </a:r>
            <a:endParaRPr lang="en-US" altLang="zh-CN" sz="2000" dirty="0">
              <a:solidFill>
                <a:srgbClr val="24ADC2"/>
              </a:solidFill>
              <a:latin typeface="微软雅黑" panose="020B0503020204020204" pitchFamily="34" charset="-122"/>
              <a:ea typeface="微软雅黑" panose="020B0503020204020204" pitchFamily="34" charset="-122"/>
            </a:endParaRP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头部市场、长尾市场、低单量市场差异化运营</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426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80"/>
          <p:cNvSpPr/>
          <p:nvPr/>
        </p:nvSpPr>
        <p:spPr>
          <a:xfrm>
            <a:off x="193675" y="104775"/>
            <a:ext cx="61620" cy="569387"/>
          </a:xfrm>
          <a:prstGeom prst="rect">
            <a:avLst/>
          </a:prstGeom>
          <a:ln w="12700">
            <a:miter lim="400000"/>
          </a:ln>
        </p:spPr>
        <p:txBody>
          <a:bodyPr wrap="none" lIns="30480" tIns="30480" rIns="30480" bIns="30480">
            <a:spAutoFit/>
          </a:bodyPr>
          <a:lstStyle>
            <a:lvl1pPr algn="l" defTabSz="2901950">
              <a:defRPr sz="8200" b="1" spc="-396">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defTabSz="1450975" eaLnBrk="1" fontAlgn="auto">
              <a:spcBef>
                <a:spcPts val="0"/>
              </a:spcBef>
              <a:spcAft>
                <a:spcPts val="0"/>
              </a:spcAft>
              <a:defRPr/>
            </a:pPr>
            <a:endParaRPr lang="zh-CN" altLang="en-US" sz="3300" kern="0" spc="-198"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上一次课后思考的答案（课后思考</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endParaRPr lang="zh-CN" altLang="en-US" dirty="0"/>
          </a:p>
        </p:txBody>
      </p:sp>
      <p:sp>
        <p:nvSpPr>
          <p:cNvPr id="4" name="文本框 3">
            <a:extLst>
              <a:ext uri="{FF2B5EF4-FFF2-40B4-BE49-F238E27FC236}">
                <a16:creationId xmlns:a16="http://schemas.microsoft.com/office/drawing/2014/main" id="{A2182230-E983-442E-9D13-BDBBCF2772F6}"/>
              </a:ext>
            </a:extLst>
          </p:cNvPr>
          <p:cNvSpPr txBox="1"/>
          <p:nvPr/>
        </p:nvSpPr>
        <p:spPr>
          <a:xfrm>
            <a:off x="639535" y="674162"/>
            <a:ext cx="10912929"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请使用</a:t>
            </a:r>
            <a:r>
              <a:rPr lang="en-US" altLang="zh-CN" sz="2600" dirty="0">
                <a:solidFill>
                  <a:srgbClr val="24ADC2"/>
                </a:solidFill>
                <a:latin typeface="微软雅黑" panose="020B0503020204020204" pitchFamily="34" charset="-122"/>
                <a:ea typeface="微软雅黑" panose="020B0503020204020204" pitchFamily="34" charset="-122"/>
              </a:rPr>
              <a:t>Python</a:t>
            </a:r>
            <a:r>
              <a:rPr lang="zh-CN" altLang="en-US" sz="2600" dirty="0">
                <a:solidFill>
                  <a:srgbClr val="24ADC2"/>
                </a:solidFill>
                <a:latin typeface="微软雅黑" panose="020B0503020204020204" pitchFamily="34" charset="-122"/>
                <a:ea typeface="微软雅黑" panose="020B0503020204020204" pitchFamily="34" charset="-122"/>
              </a:rPr>
              <a:t>语言</a:t>
            </a:r>
            <a:r>
              <a:rPr lang="zh-CN" altLang="en-US" sz="2600" dirty="0">
                <a:latin typeface="微软雅黑" panose="020B0503020204020204" pitchFamily="34" charset="-122"/>
                <a:ea typeface="微软雅黑" panose="020B0503020204020204" pitchFamily="34" charset="-122"/>
              </a:rPr>
              <a:t>将今日讲解的数据分析思路（数据透视表、数据可视化、数值计算</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）实现，并对</a:t>
            </a:r>
            <a:r>
              <a:rPr lang="zh-CN" altLang="en-US" sz="2600" dirty="0">
                <a:solidFill>
                  <a:srgbClr val="24ADC2"/>
                </a:solidFill>
                <a:latin typeface="微软雅黑" panose="020B0503020204020204" pitchFamily="34" charset="-122"/>
                <a:ea typeface="微软雅黑" panose="020B0503020204020204" pitchFamily="34" charset="-122"/>
              </a:rPr>
              <a:t>双表格数据</a:t>
            </a:r>
            <a:r>
              <a:rPr lang="zh-CN" altLang="en-US" sz="2600" dirty="0">
                <a:latin typeface="微软雅黑" panose="020B0503020204020204" pitchFamily="34" charset="-122"/>
                <a:ea typeface="微软雅黑" panose="020B0503020204020204" pitchFamily="34" charset="-122"/>
              </a:rPr>
              <a:t>进行统一汇总与处理。</a:t>
            </a:r>
            <a:endParaRPr lang="en-US" altLang="zh-CN" sz="2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81340E7-A79C-437E-9B54-477B16D8D16C}"/>
              </a:ext>
            </a:extLst>
          </p:cNvPr>
          <p:cNvPicPr>
            <a:picLocks noChangeAspect="1"/>
          </p:cNvPicPr>
          <p:nvPr/>
        </p:nvPicPr>
        <p:blipFill>
          <a:blip r:embed="rId3"/>
          <a:stretch>
            <a:fillRect/>
          </a:stretch>
        </p:blipFill>
        <p:spPr>
          <a:xfrm>
            <a:off x="639535" y="1896100"/>
            <a:ext cx="6370865" cy="4374799"/>
          </a:xfrm>
          <a:prstGeom prst="rect">
            <a:avLst/>
          </a:prstGeom>
        </p:spPr>
      </p:pic>
      <p:pic>
        <p:nvPicPr>
          <p:cNvPr id="1026" name="Picture 2">
            <a:extLst>
              <a:ext uri="{FF2B5EF4-FFF2-40B4-BE49-F238E27FC236}">
                <a16:creationId xmlns:a16="http://schemas.microsoft.com/office/drawing/2014/main" id="{7216DEBE-58B2-4A69-B100-9F97EDAB3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029" y="2252063"/>
            <a:ext cx="4853304" cy="366287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1092410-87F4-4E36-9953-2DA3E3F4AF59}"/>
              </a:ext>
            </a:extLst>
          </p:cNvPr>
          <p:cNvSpPr txBox="1"/>
          <p:nvPr/>
        </p:nvSpPr>
        <p:spPr>
          <a:xfrm>
            <a:off x="2707819" y="6317739"/>
            <a:ext cx="6370865"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对订单数据中的</a:t>
            </a:r>
            <a:r>
              <a:rPr lang="en-US" altLang="zh-CN" sz="2000" dirty="0">
                <a:solidFill>
                  <a:srgbClr val="24ADC2"/>
                </a:solidFill>
                <a:latin typeface="微软雅黑" panose="020B0503020204020204" pitchFamily="34" charset="-122"/>
                <a:ea typeface="微软雅黑" panose="020B0503020204020204" pitchFamily="34" charset="-122"/>
              </a:rPr>
              <a:t>2</a:t>
            </a:r>
            <a:r>
              <a:rPr lang="zh-CN" altLang="en-US" sz="2000" dirty="0">
                <a:solidFill>
                  <a:srgbClr val="24ADC2"/>
                </a:solidFill>
                <a:latin typeface="微软雅黑" panose="020B0503020204020204" pitchFamily="34" charset="-122"/>
                <a:ea typeface="微软雅黑" panose="020B0503020204020204" pitchFamily="34" charset="-122"/>
              </a:rPr>
              <a:t>级地区信息进行可视化处理（柱状图）</a:t>
            </a:r>
          </a:p>
        </p:txBody>
      </p:sp>
    </p:spTree>
    <p:extLst>
      <p:ext uri="{BB962C8B-B14F-4D97-AF65-F5344CB8AC3E}">
        <p14:creationId xmlns:p14="http://schemas.microsoft.com/office/powerpoint/2010/main" val="294869690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2.4 </a:t>
            </a:r>
            <a:r>
              <a:rPr lang="zh-CN" altLang="en-US" kern="0" dirty="0">
                <a:latin typeface="微软雅黑" panose="020B0503020204020204" pitchFamily="34" charset="-122"/>
                <a:ea typeface="微软雅黑" panose="020B0503020204020204" pitchFamily="34" charset="-122"/>
              </a:rPr>
              <a:t>用户地区分布分析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市场占有率分析</a:t>
            </a:r>
            <a:endParaRPr lang="zh-CN" altLang="en-US" dirty="0"/>
          </a:p>
        </p:txBody>
      </p:sp>
      <p:sp>
        <p:nvSpPr>
          <p:cNvPr id="7" name="内容占位符 1">
            <a:extLst>
              <a:ext uri="{FF2B5EF4-FFF2-40B4-BE49-F238E27FC236}">
                <a16:creationId xmlns:a16="http://schemas.microsoft.com/office/drawing/2014/main" id="{EAC73E5F-C986-46FF-B3A4-DC6374078B1E}"/>
              </a:ext>
            </a:extLst>
          </p:cNvPr>
          <p:cNvSpPr txBox="1">
            <a:spLocks noChangeArrowheads="1"/>
          </p:cNvSpPr>
          <p:nvPr/>
        </p:nvSpPr>
        <p:spPr>
          <a:xfrm>
            <a:off x="2637858" y="4706487"/>
            <a:ext cx="6916284" cy="1572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计算美国不同州地区人口占总人口的比例</a:t>
            </a:r>
            <a:r>
              <a:rPr lang="en-US" altLang="zh-CN" sz="2000" dirty="0">
                <a:solidFill>
                  <a:srgbClr val="24ADC2"/>
                </a:solidFill>
                <a:latin typeface="微软雅黑" panose="020B0503020204020204" pitchFamily="34" charset="-122"/>
                <a:ea typeface="微软雅黑" panose="020B0503020204020204" pitchFamily="34" charset="-122"/>
              </a:rPr>
              <a:t>A</a:t>
            </a: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计算美国不同州地区订单占总订单的比例</a:t>
            </a:r>
            <a:r>
              <a:rPr lang="en-US" altLang="zh-CN" sz="2000" dirty="0">
                <a:solidFill>
                  <a:srgbClr val="24ADC2"/>
                </a:solidFill>
                <a:latin typeface="微软雅黑" panose="020B0503020204020204" pitchFamily="34" charset="-122"/>
                <a:ea typeface="微软雅黑" panose="020B0503020204020204" pitchFamily="34" charset="-122"/>
              </a:rPr>
              <a:t>B</a:t>
            </a: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通过比例</a:t>
            </a:r>
            <a:r>
              <a:rPr lang="en-US" altLang="zh-CN" sz="2000" dirty="0">
                <a:solidFill>
                  <a:srgbClr val="24ADC2"/>
                </a:solidFill>
                <a:latin typeface="微软雅黑" panose="020B0503020204020204" pitchFamily="34" charset="-122"/>
                <a:ea typeface="微软雅黑" panose="020B0503020204020204" pitchFamily="34" charset="-122"/>
              </a:rPr>
              <a:t>A</a:t>
            </a:r>
            <a:r>
              <a:rPr lang="zh-CN" altLang="en-US" sz="2000" dirty="0">
                <a:solidFill>
                  <a:srgbClr val="24ADC2"/>
                </a:solidFill>
                <a:latin typeface="微软雅黑" panose="020B0503020204020204" pitchFamily="34" charset="-122"/>
                <a:ea typeface="微软雅黑" panose="020B0503020204020204" pitchFamily="34" charset="-122"/>
              </a:rPr>
              <a:t>与</a:t>
            </a: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的数值大小判断不同州地区的未来运营策略</a:t>
            </a:r>
            <a:endParaRPr lang="en-US" altLang="zh-CN" sz="2000" dirty="0">
              <a:solidFill>
                <a:srgbClr val="24ADC2"/>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5E82216A-9B5B-46C3-AB97-A400A69EA5D1}"/>
              </a:ext>
            </a:extLst>
          </p:cNvPr>
          <p:cNvGraphicFramePr>
            <a:graphicFrameLocks noGrp="1"/>
          </p:cNvGraphicFramePr>
          <p:nvPr>
            <p:extLst>
              <p:ext uri="{D42A27DB-BD31-4B8C-83A1-F6EECF244321}">
                <p14:modId xmlns:p14="http://schemas.microsoft.com/office/powerpoint/2010/main" val="3044185370"/>
              </p:ext>
            </p:extLst>
          </p:nvPr>
        </p:nvGraphicFramePr>
        <p:xfrm>
          <a:off x="388258" y="1033972"/>
          <a:ext cx="11415484" cy="3551805"/>
        </p:xfrm>
        <a:graphic>
          <a:graphicData uri="http://schemas.openxmlformats.org/drawingml/2006/table">
            <a:tbl>
              <a:tblPr>
                <a:tableStyleId>{5C22544A-7EE6-4342-B048-85BDC9FD1C3A}</a:tableStyleId>
              </a:tblPr>
              <a:tblGrid>
                <a:gridCol w="778083">
                  <a:extLst>
                    <a:ext uri="{9D8B030D-6E8A-4147-A177-3AD203B41FA5}">
                      <a16:colId xmlns:a16="http://schemas.microsoft.com/office/drawing/2014/main" val="1067007298"/>
                    </a:ext>
                  </a:extLst>
                </a:gridCol>
                <a:gridCol w="1729073">
                  <a:extLst>
                    <a:ext uri="{9D8B030D-6E8A-4147-A177-3AD203B41FA5}">
                      <a16:colId xmlns:a16="http://schemas.microsoft.com/office/drawing/2014/main" val="957623665"/>
                    </a:ext>
                  </a:extLst>
                </a:gridCol>
                <a:gridCol w="1988434">
                  <a:extLst>
                    <a:ext uri="{9D8B030D-6E8A-4147-A177-3AD203B41FA5}">
                      <a16:colId xmlns:a16="http://schemas.microsoft.com/office/drawing/2014/main" val="2802966881"/>
                    </a:ext>
                  </a:extLst>
                </a:gridCol>
                <a:gridCol w="749266">
                  <a:extLst>
                    <a:ext uri="{9D8B030D-6E8A-4147-A177-3AD203B41FA5}">
                      <a16:colId xmlns:a16="http://schemas.microsoft.com/office/drawing/2014/main" val="1103169883"/>
                    </a:ext>
                  </a:extLst>
                </a:gridCol>
                <a:gridCol w="1109488">
                  <a:extLst>
                    <a:ext uri="{9D8B030D-6E8A-4147-A177-3AD203B41FA5}">
                      <a16:colId xmlns:a16="http://schemas.microsoft.com/office/drawing/2014/main" val="2117879061"/>
                    </a:ext>
                  </a:extLst>
                </a:gridCol>
                <a:gridCol w="1069864">
                  <a:extLst>
                    <a:ext uri="{9D8B030D-6E8A-4147-A177-3AD203B41FA5}">
                      <a16:colId xmlns:a16="http://schemas.microsoft.com/office/drawing/2014/main" val="993396550"/>
                    </a:ext>
                  </a:extLst>
                </a:gridCol>
                <a:gridCol w="1109488">
                  <a:extLst>
                    <a:ext uri="{9D8B030D-6E8A-4147-A177-3AD203B41FA5}">
                      <a16:colId xmlns:a16="http://schemas.microsoft.com/office/drawing/2014/main" val="1705697808"/>
                    </a:ext>
                  </a:extLst>
                </a:gridCol>
                <a:gridCol w="1440894">
                  <a:extLst>
                    <a:ext uri="{9D8B030D-6E8A-4147-A177-3AD203B41FA5}">
                      <a16:colId xmlns:a16="http://schemas.microsoft.com/office/drawing/2014/main" val="2576064731"/>
                    </a:ext>
                  </a:extLst>
                </a:gridCol>
                <a:gridCol w="1440894">
                  <a:extLst>
                    <a:ext uri="{9D8B030D-6E8A-4147-A177-3AD203B41FA5}">
                      <a16:colId xmlns:a16="http://schemas.microsoft.com/office/drawing/2014/main" val="1071590465"/>
                    </a:ext>
                  </a:extLst>
                </a:gridCol>
              </a:tblGrid>
              <a:tr h="536395">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排名</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美国州名</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2018</a:t>
                      </a:r>
                      <a:r>
                        <a:rPr lang="zh-CN" altLang="en-US" sz="1800" u="none" strike="noStrike">
                          <a:effectLst/>
                          <a:latin typeface="微软雅黑" panose="020B0503020204020204" pitchFamily="34" charset="-122"/>
                          <a:ea typeface="微软雅黑" panose="020B0503020204020204" pitchFamily="34" charset="-122"/>
                        </a:rPr>
                        <a:t>年人口（万）</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人口</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人口比例</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订单销售</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订单比例</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市场占有指数</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市场定位判断</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756599846"/>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加利福尼亚州</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3977</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3977</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218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719329297"/>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德克萨斯州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2870</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2870</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139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0.90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907752464"/>
                  </a:ext>
                </a:extLst>
              </a:tr>
              <a:tr h="362429">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佛罗里达州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2131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2131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139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309284118"/>
                  </a:ext>
                </a:extLst>
              </a:tr>
              <a:tr h="507401">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纽约州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1986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1986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483933389"/>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宾夕法尼亚州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1282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1282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71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495063933"/>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伊利诺伊州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1276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1276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83</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0.05</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077850460"/>
                  </a:ext>
                </a:extLst>
              </a:tr>
            </a:tbl>
          </a:graphicData>
        </a:graphic>
      </p:graphicFrame>
    </p:spTree>
    <p:extLst>
      <p:ext uri="{BB962C8B-B14F-4D97-AF65-F5344CB8AC3E}">
        <p14:creationId xmlns:p14="http://schemas.microsoft.com/office/powerpoint/2010/main" val="3675844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pic>
        <p:nvPicPr>
          <p:cNvPr id="3" name="图片 2">
            <a:extLst>
              <a:ext uri="{FF2B5EF4-FFF2-40B4-BE49-F238E27FC236}">
                <a16:creationId xmlns:a16="http://schemas.microsoft.com/office/drawing/2014/main" id="{22C53E27-3B1A-4403-AF1B-7CD4157E1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9" y="1130074"/>
            <a:ext cx="6508007" cy="486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14991432-C905-449B-9EE9-41B6F234182F}"/>
              </a:ext>
            </a:extLst>
          </p:cNvPr>
          <p:cNvSpPr txBox="1"/>
          <p:nvPr/>
        </p:nvSpPr>
        <p:spPr>
          <a:xfrm>
            <a:off x="6584246" y="1753477"/>
            <a:ext cx="5607754" cy="3351046"/>
          </a:xfrm>
          <a:prstGeom prst="rect">
            <a:avLst/>
          </a:prstGeom>
          <a:noFill/>
        </p:spPr>
        <p:txBody>
          <a:bodyPr wrap="none">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数据来源：订单报表</a:t>
            </a:r>
            <a:endParaRPr lang="en-US" altLang="zh-CN" sz="2400" dirty="0">
              <a:latin typeface="微软雅黑" panose="020B0503020204020204" pitchFamily="34" charset="-122"/>
              <a:ea typeface="微软雅黑" panose="020B0503020204020204" pitchFamily="34" charset="-122"/>
            </a:endParaRPr>
          </a:p>
          <a:p>
            <a:pPr>
              <a:lnSpc>
                <a:spcPct val="150000"/>
              </a:lnSpc>
              <a:defRPr/>
            </a:pPr>
            <a:r>
              <a:rPr lang="zh-CN" altLang="en-US" sz="2400" dirty="0">
                <a:latin typeface="微软雅黑" panose="020B0503020204020204" pitchFamily="34" charset="-122"/>
                <a:ea typeface="微软雅黑" panose="020B0503020204020204" pitchFamily="34" charset="-122"/>
              </a:rPr>
              <a:t>需要参数：</a:t>
            </a:r>
            <a:r>
              <a:rPr lang="en-US" altLang="zh-CN" sz="2400" dirty="0">
                <a:latin typeface="微软雅黑" panose="020B0503020204020204" pitchFamily="34" charset="-122"/>
                <a:ea typeface="微软雅黑" panose="020B0503020204020204" pitchFamily="34" charset="-122"/>
              </a:rPr>
              <a:t>purchase-date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ship-state</a:t>
            </a:r>
          </a:p>
          <a:p>
            <a:pPr>
              <a:lnSpc>
                <a:spcPct val="150000"/>
              </a:lnSpc>
              <a:defRPr/>
            </a:pPr>
            <a:r>
              <a:rPr lang="zh-CN" altLang="en-US" sz="2400" dirty="0">
                <a:latin typeface="微软雅黑" panose="020B0503020204020204" pitchFamily="34" charset="-122"/>
                <a:ea typeface="微软雅黑" panose="020B0503020204020204" pitchFamily="34" charset="-122"/>
              </a:rPr>
              <a:t>筛选方法：</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订单</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小时变化规律</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不同地区</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小时订单规律</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rPr>
              <a:t>构建用户购物习惯可视化图表</a:t>
            </a:r>
            <a:endParaRPr lang="en-US" altLang="zh-CN"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2116617-750C-474C-9302-2031415CA4BF}"/>
              </a:ext>
            </a:extLst>
          </p:cNvPr>
          <p:cNvSpPr txBox="1"/>
          <p:nvPr/>
        </p:nvSpPr>
        <p:spPr>
          <a:xfrm>
            <a:off x="1570786" y="6173958"/>
            <a:ext cx="3518912"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购买日期与运送地区信息筛选</a:t>
            </a:r>
          </a:p>
        </p:txBody>
      </p:sp>
    </p:spTree>
    <p:extLst>
      <p:ext uri="{BB962C8B-B14F-4D97-AF65-F5344CB8AC3E}">
        <p14:creationId xmlns:p14="http://schemas.microsoft.com/office/powerpoint/2010/main" val="764543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sp>
        <p:nvSpPr>
          <p:cNvPr id="5" name="内容占位符 1">
            <a:extLst>
              <a:ext uri="{FF2B5EF4-FFF2-40B4-BE49-F238E27FC236}">
                <a16:creationId xmlns:a16="http://schemas.microsoft.com/office/drawing/2014/main" id="{F07C47EA-E33F-41F2-AABD-3317333FC086}"/>
              </a:ext>
            </a:extLst>
          </p:cNvPr>
          <p:cNvSpPr txBox="1">
            <a:spLocks noChangeArrowheads="1"/>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 </a:t>
            </a:r>
            <a:endParaRPr lang="zh-CN" altLang="en-US"/>
          </a:p>
        </p:txBody>
      </p:sp>
      <p:pic>
        <p:nvPicPr>
          <p:cNvPr id="7" name="图片 7">
            <a:extLst>
              <a:ext uri="{FF2B5EF4-FFF2-40B4-BE49-F238E27FC236}">
                <a16:creationId xmlns:a16="http://schemas.microsoft.com/office/drawing/2014/main" id="{37635B5B-18EB-48A9-9154-AF4E8165A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7056"/>
            <a:ext cx="12026900" cy="570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506B54EE-7404-4CE5-A23B-C8338D72556B}"/>
              </a:ext>
            </a:extLst>
          </p:cNvPr>
          <p:cNvSpPr txBox="1"/>
          <p:nvPr/>
        </p:nvSpPr>
        <p:spPr>
          <a:xfrm>
            <a:off x="8105775" y="2367820"/>
            <a:ext cx="3687869" cy="2797048"/>
          </a:xfrm>
          <a:prstGeom prst="rect">
            <a:avLst/>
          </a:prstGeom>
          <a:noFill/>
        </p:spPr>
        <p:txBody>
          <a:bodyPr wrap="none">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逐步筛选出下单的时间</a:t>
            </a:r>
            <a:endParaRPr lang="en-US" altLang="zh-CN" sz="2400" dirty="0">
              <a:latin typeface="微软雅黑" panose="020B0503020204020204" pitchFamily="34" charset="-122"/>
              <a:ea typeface="微软雅黑" panose="020B0503020204020204" pitchFamily="34" charset="-122"/>
            </a:endParaRPr>
          </a:p>
          <a:p>
            <a:pPr>
              <a:lnSpc>
                <a:spcPct val="150000"/>
              </a:lnSpc>
              <a:defRPr/>
            </a:pPr>
            <a:endParaRPr lang="en-US" altLang="zh-CN" sz="2400" dirty="0">
              <a:latin typeface="微软雅黑" panose="020B0503020204020204" pitchFamily="34" charset="-122"/>
              <a:ea typeface="微软雅黑" panose="020B0503020204020204" pitchFamily="34" charset="-122"/>
            </a:endParaRPr>
          </a:p>
          <a:p>
            <a:pPr>
              <a:lnSpc>
                <a:spcPct val="150000"/>
              </a:lnSpc>
              <a:defRPr/>
            </a:pP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表格操作函数示例：</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en-US" altLang="zh-CN" sz="2400" dirty="0">
                <a:latin typeface="微软雅黑" panose="020B0503020204020204" pitchFamily="34" charset="-122"/>
                <a:ea typeface="微软雅黑" panose="020B0503020204020204" pitchFamily="34" charset="-122"/>
              </a:rPr>
              <a:t>RIGHT</a:t>
            </a:r>
            <a:r>
              <a:rPr lang="zh-CN" altLang="en-US" sz="2400" dirty="0">
                <a:latin typeface="微软雅黑" panose="020B0503020204020204" pitchFamily="34" charset="-122"/>
                <a:ea typeface="微软雅黑" panose="020B0503020204020204" pitchFamily="34" charset="-122"/>
              </a:rPr>
              <a:t>函数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defRPr/>
            </a:pPr>
            <a:r>
              <a:rPr lang="en-US" altLang="zh-CN" sz="2400" dirty="0">
                <a:latin typeface="微软雅黑" panose="020B0503020204020204" pitchFamily="34" charset="-122"/>
                <a:ea typeface="微软雅黑" panose="020B0503020204020204" pitchFamily="34" charset="-122"/>
              </a:rPr>
              <a:t>LEFT</a:t>
            </a:r>
            <a:r>
              <a:rPr lang="zh-CN" altLang="en-US" sz="2400" dirty="0">
                <a:latin typeface="微软雅黑" panose="020B0503020204020204" pitchFamily="34" charset="-122"/>
                <a:ea typeface="微软雅黑" panose="020B0503020204020204" pitchFamily="34" charset="-122"/>
              </a:rPr>
              <a:t>函数</a:t>
            </a:r>
            <a:endParaRPr lang="en-US" altLang="zh-CN"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AFD9E3A-F403-4A10-950B-B6FEE1120074}"/>
              </a:ext>
            </a:extLst>
          </p:cNvPr>
          <p:cNvSpPr txBox="1"/>
          <p:nvPr/>
        </p:nvSpPr>
        <p:spPr>
          <a:xfrm>
            <a:off x="2601300" y="6360772"/>
            <a:ext cx="2236510"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购买时间数据清洗</a:t>
            </a:r>
          </a:p>
        </p:txBody>
      </p:sp>
    </p:spTree>
    <p:extLst>
      <p:ext uri="{BB962C8B-B14F-4D97-AF65-F5344CB8AC3E}">
        <p14:creationId xmlns:p14="http://schemas.microsoft.com/office/powerpoint/2010/main" val="95885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sp>
        <p:nvSpPr>
          <p:cNvPr id="10" name="内容占位符 1">
            <a:extLst>
              <a:ext uri="{FF2B5EF4-FFF2-40B4-BE49-F238E27FC236}">
                <a16:creationId xmlns:a16="http://schemas.microsoft.com/office/drawing/2014/main" id="{1E73197F-1D56-468D-AD28-16F9E247C49E}"/>
              </a:ext>
            </a:extLst>
          </p:cNvPr>
          <p:cNvSpPr txBox="1">
            <a:spLocks noChangeArrowheads="1"/>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 </a:t>
            </a:r>
            <a:endParaRPr lang="zh-CN" altLang="en-US"/>
          </a:p>
        </p:txBody>
      </p:sp>
      <p:pic>
        <p:nvPicPr>
          <p:cNvPr id="12" name="图片 7">
            <a:extLst>
              <a:ext uri="{FF2B5EF4-FFF2-40B4-BE49-F238E27FC236}">
                <a16:creationId xmlns:a16="http://schemas.microsoft.com/office/drawing/2014/main" id="{EE760D29-EAD8-4A8D-9D55-A7698F703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47984"/>
            <a:ext cx="11383736" cy="556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9">
            <a:extLst>
              <a:ext uri="{FF2B5EF4-FFF2-40B4-BE49-F238E27FC236}">
                <a16:creationId xmlns:a16="http://schemas.microsoft.com/office/drawing/2014/main" id="{697445AB-0E05-4296-8262-B4E300DA71B2}"/>
              </a:ext>
            </a:extLst>
          </p:cNvPr>
          <p:cNvSpPr txBox="1">
            <a:spLocks noChangeArrowheads="1"/>
          </p:cNvSpPr>
          <p:nvPr/>
        </p:nvSpPr>
        <p:spPr bwMode="auto">
          <a:xfrm>
            <a:off x="7115175" y="2579687"/>
            <a:ext cx="48863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筛选出不同地区不同时间段的订单后，需要计算不同时间段的订单比例来确保用户画像数据的准确性。</a:t>
            </a: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83D3937-A291-4C33-A9C0-9FA85169845E}"/>
              </a:ext>
            </a:extLst>
          </p:cNvPr>
          <p:cNvSpPr txBox="1"/>
          <p:nvPr/>
        </p:nvSpPr>
        <p:spPr>
          <a:xfrm>
            <a:off x="1337534" y="6307594"/>
            <a:ext cx="454483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不同地区不同时间段订单占比变化数据</a:t>
            </a:r>
          </a:p>
        </p:txBody>
      </p:sp>
    </p:spTree>
    <p:extLst>
      <p:ext uri="{BB962C8B-B14F-4D97-AF65-F5344CB8AC3E}">
        <p14:creationId xmlns:p14="http://schemas.microsoft.com/office/powerpoint/2010/main" val="244616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sp>
        <p:nvSpPr>
          <p:cNvPr id="7" name="内容占位符 3">
            <a:extLst>
              <a:ext uri="{FF2B5EF4-FFF2-40B4-BE49-F238E27FC236}">
                <a16:creationId xmlns:a16="http://schemas.microsoft.com/office/drawing/2014/main" id="{6ACD9DC9-9F40-4EA2-A609-473BDE1B0520}"/>
              </a:ext>
            </a:extLst>
          </p:cNvPr>
          <p:cNvSpPr txBox="1">
            <a:spLocks noChangeArrowheads="1"/>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a:t> </a:t>
            </a:r>
            <a:endParaRPr lang="zh-CN" altLang="en-US"/>
          </a:p>
        </p:txBody>
      </p:sp>
      <p:pic>
        <p:nvPicPr>
          <p:cNvPr id="14" name="图片 2">
            <a:extLst>
              <a:ext uri="{FF2B5EF4-FFF2-40B4-BE49-F238E27FC236}">
                <a16:creationId xmlns:a16="http://schemas.microsoft.com/office/drawing/2014/main" id="{259CD297-BFAB-4227-9235-2A85A6DFA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7490"/>
            <a:ext cx="1219200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82B50525-083C-4B9E-9BAF-0DCDBE0DE239}"/>
              </a:ext>
            </a:extLst>
          </p:cNvPr>
          <p:cNvSpPr txBox="1"/>
          <p:nvPr/>
        </p:nvSpPr>
        <p:spPr>
          <a:xfrm>
            <a:off x="8007350" y="1358221"/>
            <a:ext cx="4184650" cy="3278187"/>
          </a:xfrm>
          <a:prstGeom prst="rect">
            <a:avLst/>
          </a:prstGeom>
          <a:noFill/>
        </p:spPr>
        <p:txBody>
          <a:bodyPr>
            <a:spAutoFit/>
          </a:bodyPr>
          <a:lstStyle/>
          <a:p>
            <a:pPr>
              <a:lnSpc>
                <a:spcPct val="150000"/>
              </a:lnSpc>
              <a:defRPr/>
            </a:pPr>
            <a:r>
              <a:rPr lang="en-US" altLang="zh-CN" sz="2000" dirty="0">
                <a:latin typeface="微软雅黑" panose="020B0503020204020204" pitchFamily="34" charset="-122"/>
                <a:ea typeface="微软雅黑" panose="020B0503020204020204" pitchFamily="34" charset="-122"/>
              </a:rPr>
              <a:t>CA</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FL</a:t>
            </a:r>
            <a:r>
              <a:rPr lang="zh-CN" altLang="en-US" sz="2000" dirty="0">
                <a:latin typeface="微软雅黑" panose="020B0503020204020204" pitchFamily="34" charset="-122"/>
                <a:ea typeface="微软雅黑" panose="020B0503020204020204" pitchFamily="34" charset="-122"/>
              </a:rPr>
              <a:t>的订单高峰期不一致，如果产品定位地区就是</a:t>
            </a:r>
            <a:r>
              <a:rPr lang="en-US" altLang="zh-CN" sz="2000" dirty="0">
                <a:latin typeface="微软雅黑" panose="020B0503020204020204" pitchFamily="34" charset="-122"/>
                <a:ea typeface="微软雅黑" panose="020B0503020204020204" pitchFamily="34" charset="-122"/>
              </a:rPr>
              <a:t>CA</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FL</a:t>
            </a:r>
            <a:r>
              <a:rPr lang="zh-CN" altLang="en-US" sz="2000" dirty="0">
                <a:latin typeface="微软雅黑" panose="020B0503020204020204" pitchFamily="34" charset="-122"/>
                <a:ea typeface="微软雅黑" panose="020B0503020204020204" pitchFamily="34" charset="-122"/>
              </a:rPr>
              <a:t>地区，可以在时间差内使用价格歧视策略增加转化率：</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调整价格</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不同价格变体分开显示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其他价格歧视策略</a:t>
            </a:r>
          </a:p>
        </p:txBody>
      </p:sp>
      <p:sp>
        <p:nvSpPr>
          <p:cNvPr id="6" name="文本框 5">
            <a:extLst>
              <a:ext uri="{FF2B5EF4-FFF2-40B4-BE49-F238E27FC236}">
                <a16:creationId xmlns:a16="http://schemas.microsoft.com/office/drawing/2014/main" id="{20A88EF7-0FA9-4416-A8D3-272B2626616A}"/>
              </a:ext>
            </a:extLst>
          </p:cNvPr>
          <p:cNvSpPr txBox="1"/>
          <p:nvPr/>
        </p:nvSpPr>
        <p:spPr>
          <a:xfrm>
            <a:off x="2213206" y="5990630"/>
            <a:ext cx="3882794" cy="400110"/>
          </a:xfrm>
          <a:prstGeom prst="rect">
            <a:avLst/>
          </a:prstGeom>
          <a:noFill/>
        </p:spPr>
        <p:txBody>
          <a:bodyPr wrap="none" rtlCol="0">
            <a:spAutoFit/>
          </a:bodyPr>
          <a:lstStyle/>
          <a:p>
            <a:r>
              <a:rPr lang="en-US" altLang="zh-CN" sz="2000" dirty="0">
                <a:solidFill>
                  <a:srgbClr val="24ADC2"/>
                </a:solidFill>
                <a:latin typeface="微软雅黑" panose="020B0503020204020204" pitchFamily="34" charset="-122"/>
                <a:ea typeface="微软雅黑" panose="020B0503020204020204" pitchFamily="34" charset="-122"/>
              </a:rPr>
              <a:t>CA</a:t>
            </a:r>
            <a:r>
              <a:rPr lang="zh-CN" altLang="en-US" sz="2000" dirty="0">
                <a:solidFill>
                  <a:srgbClr val="24ADC2"/>
                </a:solidFill>
                <a:latin typeface="微软雅黑" panose="020B0503020204020204" pitchFamily="34" charset="-122"/>
                <a:ea typeface="微软雅黑" panose="020B0503020204020204" pitchFamily="34" charset="-122"/>
              </a:rPr>
              <a:t>州与</a:t>
            </a:r>
            <a:r>
              <a:rPr lang="en-US" altLang="zh-CN" sz="2000" dirty="0">
                <a:solidFill>
                  <a:srgbClr val="24ADC2"/>
                </a:solidFill>
                <a:latin typeface="微软雅黑" panose="020B0503020204020204" pitchFamily="34" charset="-122"/>
                <a:ea typeface="微软雅黑" panose="020B0503020204020204" pitchFamily="34" charset="-122"/>
              </a:rPr>
              <a:t>FL</a:t>
            </a:r>
            <a:r>
              <a:rPr lang="zh-CN" altLang="en-US" sz="2000" dirty="0">
                <a:solidFill>
                  <a:srgbClr val="24ADC2"/>
                </a:solidFill>
                <a:latin typeface="微软雅黑" panose="020B0503020204020204" pitchFamily="34" charset="-122"/>
                <a:ea typeface="微软雅黑" panose="020B0503020204020204" pitchFamily="34" charset="-122"/>
              </a:rPr>
              <a:t>州用户购买趋势折线图</a:t>
            </a:r>
          </a:p>
        </p:txBody>
      </p:sp>
    </p:spTree>
    <p:extLst>
      <p:ext uri="{BB962C8B-B14F-4D97-AF65-F5344CB8AC3E}">
        <p14:creationId xmlns:p14="http://schemas.microsoft.com/office/powerpoint/2010/main" val="4108665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pic>
        <p:nvPicPr>
          <p:cNvPr id="3" name="图片 2">
            <a:extLst>
              <a:ext uri="{FF2B5EF4-FFF2-40B4-BE49-F238E27FC236}">
                <a16:creationId xmlns:a16="http://schemas.microsoft.com/office/drawing/2014/main" id="{37EE2CB2-EAB4-4AD1-9366-BE1E0A16A92D}"/>
              </a:ext>
            </a:extLst>
          </p:cNvPr>
          <p:cNvPicPr>
            <a:picLocks noChangeAspect="1"/>
          </p:cNvPicPr>
          <p:nvPr/>
        </p:nvPicPr>
        <p:blipFill>
          <a:blip r:embed="rId2"/>
          <a:stretch>
            <a:fillRect/>
          </a:stretch>
        </p:blipFill>
        <p:spPr>
          <a:xfrm>
            <a:off x="590550" y="652462"/>
            <a:ext cx="11010900" cy="5553075"/>
          </a:xfrm>
          <a:prstGeom prst="rect">
            <a:avLst/>
          </a:prstGeom>
        </p:spPr>
      </p:pic>
      <p:sp>
        <p:nvSpPr>
          <p:cNvPr id="4" name="文本框 3">
            <a:extLst>
              <a:ext uri="{FF2B5EF4-FFF2-40B4-BE49-F238E27FC236}">
                <a16:creationId xmlns:a16="http://schemas.microsoft.com/office/drawing/2014/main" id="{41A34195-5C14-4270-88A8-CF40ACFE55A0}"/>
              </a:ext>
            </a:extLst>
          </p:cNvPr>
          <p:cNvSpPr txBox="1"/>
          <p:nvPr/>
        </p:nvSpPr>
        <p:spPr>
          <a:xfrm>
            <a:off x="4477608" y="6223396"/>
            <a:ext cx="323678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en-US" sz="2000" dirty="0">
                <a:solidFill>
                  <a:srgbClr val="24ADC2"/>
                </a:solidFill>
                <a:latin typeface="微软雅黑" panose="020B0503020204020204" pitchFamily="34" charset="-122"/>
                <a:ea typeface="微软雅黑" panose="020B0503020204020204" pitchFamily="34" charset="-122"/>
              </a:rPr>
              <a:t>中的五点描述</a:t>
            </a:r>
          </a:p>
        </p:txBody>
      </p:sp>
    </p:spTree>
    <p:extLst>
      <p:ext uri="{BB962C8B-B14F-4D97-AF65-F5344CB8AC3E}">
        <p14:creationId xmlns:p14="http://schemas.microsoft.com/office/powerpoint/2010/main" val="797627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2.5 </a:t>
            </a:r>
            <a:r>
              <a:rPr lang="zh-CN" altLang="en-US" kern="0" dirty="0">
                <a:latin typeface="微软雅黑" panose="020B0503020204020204" pitchFamily="34" charset="-122"/>
                <a:ea typeface="微软雅黑" panose="020B0503020204020204" pitchFamily="34" charset="-122"/>
              </a:rPr>
              <a:t>用户购买习惯分析</a:t>
            </a:r>
            <a:endParaRPr lang="zh-CN" altLang="en-US" dirty="0"/>
          </a:p>
        </p:txBody>
      </p:sp>
      <p:pic>
        <p:nvPicPr>
          <p:cNvPr id="4" name="图片 3">
            <a:extLst>
              <a:ext uri="{FF2B5EF4-FFF2-40B4-BE49-F238E27FC236}">
                <a16:creationId xmlns:a16="http://schemas.microsoft.com/office/drawing/2014/main" id="{BF950060-109E-4482-A3F4-B0EDE0D784BC}"/>
              </a:ext>
            </a:extLst>
          </p:cNvPr>
          <p:cNvPicPr>
            <a:picLocks noChangeAspect="1"/>
          </p:cNvPicPr>
          <p:nvPr/>
        </p:nvPicPr>
        <p:blipFill>
          <a:blip r:embed="rId2"/>
          <a:stretch>
            <a:fillRect/>
          </a:stretch>
        </p:blipFill>
        <p:spPr>
          <a:xfrm>
            <a:off x="210533" y="972457"/>
            <a:ext cx="11770933" cy="4913085"/>
          </a:xfrm>
          <a:prstGeom prst="rect">
            <a:avLst/>
          </a:prstGeom>
        </p:spPr>
      </p:pic>
      <p:sp>
        <p:nvSpPr>
          <p:cNvPr id="5" name="文本框 4">
            <a:extLst>
              <a:ext uri="{FF2B5EF4-FFF2-40B4-BE49-F238E27FC236}">
                <a16:creationId xmlns:a16="http://schemas.microsoft.com/office/drawing/2014/main" id="{9C3E76CB-76B5-4638-AD76-786F05CA2C02}"/>
              </a:ext>
            </a:extLst>
          </p:cNvPr>
          <p:cNvSpPr txBox="1"/>
          <p:nvPr/>
        </p:nvSpPr>
        <p:spPr>
          <a:xfrm>
            <a:off x="2881016" y="5885542"/>
            <a:ext cx="6429965"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en-US" sz="2000" dirty="0">
                <a:solidFill>
                  <a:srgbClr val="24ADC2"/>
                </a:solidFill>
                <a:latin typeface="微软雅黑" panose="020B0503020204020204" pitchFamily="34" charset="-122"/>
                <a:ea typeface="微软雅黑" panose="020B0503020204020204" pitchFamily="34" charset="-122"/>
              </a:rPr>
              <a:t>中的</a:t>
            </a:r>
            <a:r>
              <a:rPr lang="en-US" altLang="zh-CN" sz="2000" dirty="0">
                <a:solidFill>
                  <a:srgbClr val="24ADC2"/>
                </a:solidFill>
                <a:latin typeface="微软雅黑" panose="020B0503020204020204" pitchFamily="34" charset="-122"/>
                <a:ea typeface="微软雅黑" panose="020B0503020204020204" pitchFamily="34" charset="-122"/>
              </a:rPr>
              <a:t>A+</a:t>
            </a:r>
            <a:r>
              <a:rPr lang="zh-CN" altLang="en-US" sz="2000" dirty="0">
                <a:solidFill>
                  <a:srgbClr val="24ADC2"/>
                </a:solidFill>
                <a:latin typeface="微软雅黑" panose="020B0503020204020204" pitchFamily="34" charset="-122"/>
                <a:ea typeface="微软雅黑" panose="020B0503020204020204" pitchFamily="34" charset="-122"/>
              </a:rPr>
              <a:t>图文内容信息（自定义关联商品）</a:t>
            </a:r>
          </a:p>
        </p:txBody>
      </p:sp>
    </p:spTree>
    <p:extLst>
      <p:ext uri="{BB962C8B-B14F-4D97-AF65-F5344CB8AC3E}">
        <p14:creationId xmlns:p14="http://schemas.microsoft.com/office/powerpoint/2010/main" val="1852087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2.6 </a:t>
            </a:r>
            <a:r>
              <a:rPr lang="zh-CN" altLang="en-US" kern="0" dirty="0">
                <a:latin typeface="微软雅黑" panose="020B0503020204020204" pitchFamily="34" charset="-122"/>
                <a:ea typeface="微软雅黑" panose="020B0503020204020204" pitchFamily="34" charset="-122"/>
              </a:rPr>
              <a:t>价格地区分布分析</a:t>
            </a:r>
            <a:endParaRPr lang="zh-CN" altLang="en-US" dirty="0"/>
          </a:p>
        </p:txBody>
      </p:sp>
      <p:pic>
        <p:nvPicPr>
          <p:cNvPr id="3" name="图片 2">
            <a:extLst>
              <a:ext uri="{FF2B5EF4-FFF2-40B4-BE49-F238E27FC236}">
                <a16:creationId xmlns:a16="http://schemas.microsoft.com/office/drawing/2014/main" id="{5BBC7CAF-C49D-4CE4-8D6D-41D49BC0A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40553"/>
            <a:ext cx="2746375"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A6BA749D-B7DB-4A20-8B70-35BAB669D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0" y="765856"/>
            <a:ext cx="6464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6">
            <a:extLst>
              <a:ext uri="{FF2B5EF4-FFF2-40B4-BE49-F238E27FC236}">
                <a16:creationId xmlns:a16="http://schemas.microsoft.com/office/drawing/2014/main" id="{26E84FCD-93DB-4CCB-842D-6EE236400A81}"/>
              </a:ext>
            </a:extLst>
          </p:cNvPr>
          <p:cNvSpPr txBox="1">
            <a:spLocks noChangeArrowheads="1"/>
          </p:cNvSpPr>
          <p:nvPr/>
        </p:nvSpPr>
        <p:spPr>
          <a:xfrm>
            <a:off x="4616450" y="4809218"/>
            <a:ext cx="7058932" cy="1527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为了方便可视化比较，设定如下计算规则：</a:t>
            </a:r>
            <a:endParaRPr lang="en-US" altLang="zh-CN" dirty="0">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比较数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平均客单价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最低平均客单价</a:t>
            </a:r>
          </a:p>
        </p:txBody>
      </p:sp>
      <p:sp>
        <p:nvSpPr>
          <p:cNvPr id="6" name="文本框 5">
            <a:extLst>
              <a:ext uri="{FF2B5EF4-FFF2-40B4-BE49-F238E27FC236}">
                <a16:creationId xmlns:a16="http://schemas.microsoft.com/office/drawing/2014/main" id="{E6F6D3A0-7498-40E1-B773-7DE38AAD32F5}"/>
              </a:ext>
            </a:extLst>
          </p:cNvPr>
          <p:cNvSpPr txBox="1"/>
          <p:nvPr/>
        </p:nvSpPr>
        <p:spPr>
          <a:xfrm>
            <a:off x="708411" y="6336393"/>
            <a:ext cx="3005951"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不同地区平均客单价列表</a:t>
            </a:r>
          </a:p>
        </p:txBody>
      </p:sp>
    </p:spTree>
    <p:extLst>
      <p:ext uri="{BB962C8B-B14F-4D97-AF65-F5344CB8AC3E}">
        <p14:creationId xmlns:p14="http://schemas.microsoft.com/office/powerpoint/2010/main" val="1628730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2.6 </a:t>
            </a:r>
            <a:r>
              <a:rPr lang="zh-CN" altLang="en-US" kern="0" dirty="0">
                <a:latin typeface="微软雅黑" panose="020B0503020204020204" pitchFamily="34" charset="-122"/>
                <a:ea typeface="微软雅黑" panose="020B0503020204020204" pitchFamily="34" charset="-122"/>
              </a:rPr>
              <a:t>价格地区分布分析</a:t>
            </a:r>
            <a:endParaRPr lang="zh-CN" altLang="en-US" dirty="0"/>
          </a:p>
        </p:txBody>
      </p:sp>
      <p:pic>
        <p:nvPicPr>
          <p:cNvPr id="6" name="图片 1">
            <a:extLst>
              <a:ext uri="{FF2B5EF4-FFF2-40B4-BE49-F238E27FC236}">
                <a16:creationId xmlns:a16="http://schemas.microsoft.com/office/drawing/2014/main" id="{93B0B22D-A050-4AF6-A5CB-0D348BC0E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391444"/>
            <a:ext cx="1188085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D3C4E78-644C-480E-83CB-D3705201D6F3}"/>
              </a:ext>
            </a:extLst>
          </p:cNvPr>
          <p:cNvSpPr txBox="1"/>
          <p:nvPr/>
        </p:nvSpPr>
        <p:spPr>
          <a:xfrm>
            <a:off x="3823583" y="5624284"/>
            <a:ext cx="454483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不同地区订单平均客单价由高到低变化</a:t>
            </a:r>
          </a:p>
        </p:txBody>
      </p:sp>
    </p:spTree>
    <p:extLst>
      <p:ext uri="{BB962C8B-B14F-4D97-AF65-F5344CB8AC3E}">
        <p14:creationId xmlns:p14="http://schemas.microsoft.com/office/powerpoint/2010/main" val="3105911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2.6 </a:t>
            </a:r>
            <a:r>
              <a:rPr lang="zh-CN" altLang="en-US" kern="0" dirty="0">
                <a:latin typeface="微软雅黑" panose="020B0503020204020204" pitchFamily="34" charset="-122"/>
                <a:ea typeface="微软雅黑" panose="020B0503020204020204" pitchFamily="34" charset="-122"/>
              </a:rPr>
              <a:t>价格地区分布分析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运营应用（价格敏感度分析）</a:t>
            </a:r>
            <a:endParaRPr lang="zh-CN" altLang="en-US" dirty="0"/>
          </a:p>
        </p:txBody>
      </p:sp>
      <p:pic>
        <p:nvPicPr>
          <p:cNvPr id="5" name="图片 9">
            <a:extLst>
              <a:ext uri="{FF2B5EF4-FFF2-40B4-BE49-F238E27FC236}">
                <a16:creationId xmlns:a16="http://schemas.microsoft.com/office/drawing/2014/main" id="{119ABD7D-D18E-4F8B-9DEF-D63D87011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 y="835025"/>
            <a:ext cx="11882438"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33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07362" y="2084882"/>
            <a:ext cx="8577276" cy="26882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1.1 </a:t>
            </a:r>
            <a:r>
              <a:rPr lang="zh-CN" altLang="en-US" sz="3200" dirty="0">
                <a:latin typeface="微软雅黑" panose="020B0503020204020204" pitchFamily="34" charset="-122"/>
                <a:ea typeface="微软雅黑" panose="020B0503020204020204" pitchFamily="34" charset="-122"/>
                <a:sym typeface="Helvetica Light"/>
              </a:rPr>
              <a:t>互联网电商平台入驻商数据分析的一般思路</a:t>
            </a:r>
            <a:endParaRPr lang="en-US" altLang="zh-CN" sz="3200" dirty="0">
              <a:latin typeface="微软雅黑" panose="020B0503020204020204" pitchFamily="34" charset="-122"/>
              <a:ea typeface="微软雅黑" panose="020B0503020204020204" pitchFamily="34" charset="-122"/>
              <a:sym typeface="Helvetica Light"/>
            </a:endParaRPr>
          </a:p>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1.2 </a:t>
            </a:r>
            <a:r>
              <a:rPr lang="zh-CN" altLang="en-US" sz="3200" dirty="0">
                <a:latin typeface="微软雅黑" panose="020B0503020204020204" pitchFamily="34" charset="-122"/>
                <a:ea typeface="微软雅黑" panose="020B0503020204020204" pitchFamily="34" charset="-122"/>
                <a:sym typeface="Helvetica Light"/>
              </a:rPr>
              <a:t>亚马逊平台跨境电商业务背景介绍</a:t>
            </a:r>
            <a:endParaRPr lang="en-US" altLang="zh-CN" sz="3200" dirty="0">
              <a:latin typeface="微软雅黑" panose="020B0503020204020204" pitchFamily="34" charset="-122"/>
              <a:ea typeface="微软雅黑" panose="020B0503020204020204" pitchFamily="34" charset="-122"/>
              <a:sym typeface="Helvetica Light"/>
            </a:endParaRPr>
          </a:p>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1.3 </a:t>
            </a:r>
            <a:r>
              <a:rPr lang="zh-CN" altLang="en-US" sz="3200" dirty="0">
                <a:latin typeface="微软雅黑" panose="020B0503020204020204" pitchFamily="34" charset="-122"/>
                <a:ea typeface="微软雅黑" panose="020B0503020204020204" pitchFamily="34" charset="-122"/>
                <a:sym typeface="Helvetica Light"/>
              </a:rPr>
              <a:t>亚马逊平台入驻商相关数据介绍</a:t>
            </a:r>
            <a:endParaRPr lang="en-US" altLang="zh-CN" sz="3200" dirty="0">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第一章  电商平台入驻商数据分析思路与亚马逊相关信息介绍</a:t>
            </a:r>
            <a:endParaRPr lang="zh-CN" altLang="en-US" dirty="0"/>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2.7 </a:t>
            </a:r>
            <a:r>
              <a:rPr lang="zh-CN" altLang="en-US" kern="0" dirty="0">
                <a:latin typeface="微软雅黑" panose="020B0503020204020204" pitchFamily="34" charset="-122"/>
                <a:ea typeface="微软雅黑" panose="020B0503020204020204" pitchFamily="34" charset="-122"/>
              </a:rPr>
              <a:t>价格时间分布分析</a:t>
            </a:r>
            <a:endParaRPr lang="zh-CN" altLang="en-US" dirty="0"/>
          </a:p>
        </p:txBody>
      </p:sp>
      <p:pic>
        <p:nvPicPr>
          <p:cNvPr id="3" name="图片 1">
            <a:extLst>
              <a:ext uri="{FF2B5EF4-FFF2-40B4-BE49-F238E27FC236}">
                <a16:creationId xmlns:a16="http://schemas.microsoft.com/office/drawing/2014/main" id="{862111AC-B11D-487D-9B4D-6D9F4FE2C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925" y="1509713"/>
            <a:ext cx="6110288"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9">
            <a:extLst>
              <a:ext uri="{FF2B5EF4-FFF2-40B4-BE49-F238E27FC236}">
                <a16:creationId xmlns:a16="http://schemas.microsoft.com/office/drawing/2014/main" id="{6FE4FC5F-FCD0-4B2A-9E45-AE44B9CFF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9363"/>
            <a:ext cx="6003925" cy="471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5E6C7DB-90DE-4D88-8680-CEED43F6E0D7}"/>
              </a:ext>
            </a:extLst>
          </p:cNvPr>
          <p:cNvSpPr txBox="1"/>
          <p:nvPr/>
        </p:nvSpPr>
        <p:spPr>
          <a:xfrm>
            <a:off x="7556093" y="5408583"/>
            <a:ext cx="3005951"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订单量及平均客单价变化</a:t>
            </a:r>
          </a:p>
        </p:txBody>
      </p:sp>
      <p:sp>
        <p:nvSpPr>
          <p:cNvPr id="6" name="文本框 5">
            <a:extLst>
              <a:ext uri="{FF2B5EF4-FFF2-40B4-BE49-F238E27FC236}">
                <a16:creationId xmlns:a16="http://schemas.microsoft.com/office/drawing/2014/main" id="{C833E69A-177B-4EEA-852F-26853661D962}"/>
              </a:ext>
            </a:extLst>
          </p:cNvPr>
          <p:cNvSpPr txBox="1"/>
          <p:nvPr/>
        </p:nvSpPr>
        <p:spPr>
          <a:xfrm>
            <a:off x="1883707" y="6074227"/>
            <a:ext cx="2236510"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订单时间数据清洗</a:t>
            </a:r>
          </a:p>
        </p:txBody>
      </p:sp>
    </p:spTree>
    <p:extLst>
      <p:ext uri="{BB962C8B-B14F-4D97-AF65-F5344CB8AC3E}">
        <p14:creationId xmlns:p14="http://schemas.microsoft.com/office/powerpoint/2010/main" val="88711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2.7 </a:t>
            </a:r>
            <a:r>
              <a:rPr lang="zh-CN" altLang="en-US" kern="0" dirty="0">
                <a:latin typeface="微软雅黑" panose="020B0503020204020204" pitchFamily="34" charset="-122"/>
                <a:ea typeface="微软雅黑" panose="020B0503020204020204" pitchFamily="34" charset="-122"/>
              </a:rPr>
              <a:t>价格时间分布分析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运营应用（价格敏感度分析）</a:t>
            </a:r>
            <a:endParaRPr lang="zh-CN" altLang="en-US" dirty="0"/>
          </a:p>
        </p:txBody>
      </p:sp>
      <p:sp>
        <p:nvSpPr>
          <p:cNvPr id="8" name="文本框 10">
            <a:extLst>
              <a:ext uri="{FF2B5EF4-FFF2-40B4-BE49-F238E27FC236}">
                <a16:creationId xmlns:a16="http://schemas.microsoft.com/office/drawing/2014/main" id="{E2B46034-BA5F-4E56-AAF2-4828F4EF7AD0}"/>
              </a:ext>
            </a:extLst>
          </p:cNvPr>
          <p:cNvSpPr txBox="1">
            <a:spLocks noChangeArrowheads="1"/>
          </p:cNvSpPr>
          <p:nvPr/>
        </p:nvSpPr>
        <p:spPr bwMode="auto">
          <a:xfrm>
            <a:off x="183583" y="5370512"/>
            <a:ext cx="11824834"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2000" dirty="0">
                <a:solidFill>
                  <a:srgbClr val="24ADC2"/>
                </a:solidFill>
                <a:latin typeface="微软雅黑" panose="020B0503020204020204" pitchFamily="34" charset="-122"/>
                <a:ea typeface="微软雅黑" panose="020B0503020204020204" pitchFamily="34" charset="-122"/>
              </a:rPr>
              <a:t>价格敏感度指的是用户对价格高低的接受程度，敏感度越高，对于高价商品越难以接受，敏感度越低，对于高价商品越容易接受。</a:t>
            </a:r>
          </a:p>
        </p:txBody>
      </p:sp>
      <p:pic>
        <p:nvPicPr>
          <p:cNvPr id="11" name="图片 1">
            <a:extLst>
              <a:ext uri="{FF2B5EF4-FFF2-40B4-BE49-F238E27FC236}">
                <a16:creationId xmlns:a16="http://schemas.microsoft.com/office/drawing/2014/main" id="{8A174E31-72C6-4E4A-BF17-D0D3AE291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406" y="681037"/>
            <a:ext cx="10263188"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143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2.8 </a:t>
            </a:r>
            <a:r>
              <a:rPr lang="zh-CN" altLang="en-US" kern="0" dirty="0">
                <a:latin typeface="微软雅黑" panose="020B0503020204020204" pitchFamily="34" charset="-122"/>
                <a:ea typeface="微软雅黑" panose="020B0503020204020204" pitchFamily="34" charset="-122"/>
              </a:rPr>
              <a:t>用户地区分布与价格敏感度交叉分析</a:t>
            </a:r>
            <a:endParaRPr lang="zh-CN" altLang="en-US" dirty="0"/>
          </a:p>
        </p:txBody>
      </p:sp>
      <p:pic>
        <p:nvPicPr>
          <p:cNvPr id="7" name="图片 2">
            <a:extLst>
              <a:ext uri="{FF2B5EF4-FFF2-40B4-BE49-F238E27FC236}">
                <a16:creationId xmlns:a16="http://schemas.microsoft.com/office/drawing/2014/main" id="{8EE400A9-5BE4-4DA0-8E79-4939DC427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73" y="804409"/>
            <a:ext cx="5238750"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
            <a:extLst>
              <a:ext uri="{FF2B5EF4-FFF2-40B4-BE49-F238E27FC236}">
                <a16:creationId xmlns:a16="http://schemas.microsoft.com/office/drawing/2014/main" id="{2CA5D64A-F6CF-4F3F-8369-35D2C8801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085" y="804409"/>
            <a:ext cx="5433918" cy="324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0">
            <a:extLst>
              <a:ext uri="{FF2B5EF4-FFF2-40B4-BE49-F238E27FC236}">
                <a16:creationId xmlns:a16="http://schemas.microsoft.com/office/drawing/2014/main" id="{77EEFA46-BB64-438A-B455-91E333194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49" y="3614284"/>
            <a:ext cx="4883797" cy="324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12">
            <a:extLst>
              <a:ext uri="{FF2B5EF4-FFF2-40B4-BE49-F238E27FC236}">
                <a16:creationId xmlns:a16="http://schemas.microsoft.com/office/drawing/2014/main" id="{A0843A2A-3D47-4B22-8662-9D3A9061C02A}"/>
              </a:ext>
            </a:extLst>
          </p:cNvPr>
          <p:cNvSpPr txBox="1">
            <a:spLocks noChangeArrowheads="1"/>
          </p:cNvSpPr>
          <p:nvPr/>
        </p:nvSpPr>
        <p:spPr>
          <a:xfrm>
            <a:off x="5675085" y="4268334"/>
            <a:ext cx="6250441" cy="1517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ct val="0"/>
              </a:spcBef>
              <a:buNone/>
            </a:pPr>
            <a:r>
              <a:rPr lang="zh-CN" altLang="en-US" sz="2000" dirty="0">
                <a:solidFill>
                  <a:srgbClr val="24ADC2"/>
                </a:solidFill>
                <a:latin typeface="微软雅黑" panose="020B0503020204020204" pitchFamily="34" charset="-122"/>
                <a:ea typeface="微软雅黑" panose="020B0503020204020204" pitchFamily="34" charset="-122"/>
              </a:rPr>
              <a:t>价格敏感度低的区域与高订单区域有地域差异，因此运营者可以根据不同地区的数据分析各个不同地域的运营策略。</a:t>
            </a:r>
            <a:endParaRPr lang="en-US" altLang="zh-CN" sz="2000" dirty="0">
              <a:solidFill>
                <a:srgbClr val="24ADC2"/>
              </a:solidFill>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pPr>
            <a:endParaRPr lang="zh-CN" altLang="en-US" sz="2400" dirty="0"/>
          </a:p>
        </p:txBody>
      </p:sp>
    </p:spTree>
    <p:extLst>
      <p:ext uri="{BB962C8B-B14F-4D97-AF65-F5344CB8AC3E}">
        <p14:creationId xmlns:p14="http://schemas.microsoft.com/office/powerpoint/2010/main" val="85773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01630" y="2284936"/>
            <a:ext cx="8598599" cy="22881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3.1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用户画像对于多店铺</a:t>
            </a:r>
            <a:r>
              <a:rPr lang="en-US" altLang="zh-CN" sz="3200" dirty="0">
                <a:solidFill>
                  <a:srgbClr val="000000"/>
                </a:solidFill>
                <a:latin typeface="微软雅黑" panose="020B0503020204020204" pitchFamily="34" charset="-122"/>
                <a:ea typeface="微软雅黑" panose="020B0503020204020204" pitchFamily="34" charset="-122"/>
                <a:sym typeface="Helvetica Light"/>
              </a:rPr>
              <a:t>/</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品牌矩阵运营的帮助</a:t>
            </a: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3.2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用户画像对于用户搜索习惯的分析</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3.3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用户画像对于电商团队管理的帮助</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第三章  电商平台入驻商用户画像的进阶应用技巧</a:t>
            </a:r>
            <a:endParaRPr lang="zh-CN" altLang="en-US" dirty="0"/>
          </a:p>
        </p:txBody>
      </p:sp>
    </p:spTree>
    <p:extLst>
      <p:ext uri="{BB962C8B-B14F-4D97-AF65-F5344CB8AC3E}">
        <p14:creationId xmlns:p14="http://schemas.microsoft.com/office/powerpoint/2010/main" val="196540689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用户画像对于多品牌矩阵运营的帮助</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长期店铺</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品牌规划</a:t>
            </a:r>
            <a:endParaRPr lang="zh-CN" altLang="en-US" dirty="0"/>
          </a:p>
        </p:txBody>
      </p:sp>
      <p:pic>
        <p:nvPicPr>
          <p:cNvPr id="3" name="图片 2">
            <a:extLst>
              <a:ext uri="{FF2B5EF4-FFF2-40B4-BE49-F238E27FC236}">
                <a16:creationId xmlns:a16="http://schemas.microsoft.com/office/drawing/2014/main" id="{0898BD93-321D-4635-A5F1-5259DCA630CF}"/>
              </a:ext>
            </a:extLst>
          </p:cNvPr>
          <p:cNvPicPr>
            <a:picLocks noChangeAspect="1"/>
          </p:cNvPicPr>
          <p:nvPr/>
        </p:nvPicPr>
        <p:blipFill>
          <a:blip r:embed="rId2"/>
          <a:stretch>
            <a:fillRect/>
          </a:stretch>
        </p:blipFill>
        <p:spPr>
          <a:xfrm>
            <a:off x="838200" y="663766"/>
            <a:ext cx="4437743" cy="2667368"/>
          </a:xfrm>
          <a:prstGeom prst="rect">
            <a:avLst/>
          </a:prstGeom>
        </p:spPr>
      </p:pic>
      <p:pic>
        <p:nvPicPr>
          <p:cNvPr id="2" name="图片 1">
            <a:extLst>
              <a:ext uri="{FF2B5EF4-FFF2-40B4-BE49-F238E27FC236}">
                <a16:creationId xmlns:a16="http://schemas.microsoft.com/office/drawing/2014/main" id="{8E0D71D4-1B6A-43A3-9B52-10FFD1493B55}"/>
              </a:ext>
            </a:extLst>
          </p:cNvPr>
          <p:cNvPicPr>
            <a:picLocks noChangeAspect="1"/>
          </p:cNvPicPr>
          <p:nvPr/>
        </p:nvPicPr>
        <p:blipFill>
          <a:blip r:embed="rId3"/>
          <a:stretch>
            <a:fillRect/>
          </a:stretch>
        </p:blipFill>
        <p:spPr>
          <a:xfrm>
            <a:off x="6063341" y="663766"/>
            <a:ext cx="5341257" cy="2605792"/>
          </a:xfrm>
          <a:prstGeom prst="rect">
            <a:avLst/>
          </a:prstGeom>
        </p:spPr>
      </p:pic>
      <p:pic>
        <p:nvPicPr>
          <p:cNvPr id="4" name="图片 3">
            <a:extLst>
              <a:ext uri="{FF2B5EF4-FFF2-40B4-BE49-F238E27FC236}">
                <a16:creationId xmlns:a16="http://schemas.microsoft.com/office/drawing/2014/main" id="{7D837E02-07A6-4106-ACB7-43CB3A320261}"/>
              </a:ext>
            </a:extLst>
          </p:cNvPr>
          <p:cNvPicPr>
            <a:picLocks noChangeAspect="1"/>
          </p:cNvPicPr>
          <p:nvPr/>
        </p:nvPicPr>
        <p:blipFill>
          <a:blip r:embed="rId4"/>
          <a:stretch>
            <a:fillRect/>
          </a:stretch>
        </p:blipFill>
        <p:spPr>
          <a:xfrm>
            <a:off x="6399497" y="3568913"/>
            <a:ext cx="4758359" cy="2862308"/>
          </a:xfrm>
          <a:prstGeom prst="rect">
            <a:avLst/>
          </a:prstGeom>
        </p:spPr>
      </p:pic>
      <p:pic>
        <p:nvPicPr>
          <p:cNvPr id="5" name="图片 4">
            <a:extLst>
              <a:ext uri="{FF2B5EF4-FFF2-40B4-BE49-F238E27FC236}">
                <a16:creationId xmlns:a16="http://schemas.microsoft.com/office/drawing/2014/main" id="{BD2E7F17-3DE0-43A5-A8DC-C0950ACB2B31}"/>
              </a:ext>
            </a:extLst>
          </p:cNvPr>
          <p:cNvPicPr>
            <a:picLocks noChangeAspect="1"/>
          </p:cNvPicPr>
          <p:nvPr/>
        </p:nvPicPr>
        <p:blipFill>
          <a:blip r:embed="rId5"/>
          <a:stretch>
            <a:fillRect/>
          </a:stretch>
        </p:blipFill>
        <p:spPr>
          <a:xfrm>
            <a:off x="875196" y="3775500"/>
            <a:ext cx="4600349" cy="2378558"/>
          </a:xfrm>
          <a:prstGeom prst="rect">
            <a:avLst/>
          </a:prstGeom>
        </p:spPr>
      </p:pic>
      <p:sp>
        <p:nvSpPr>
          <p:cNvPr id="6" name="箭头: 右 5">
            <a:extLst>
              <a:ext uri="{FF2B5EF4-FFF2-40B4-BE49-F238E27FC236}">
                <a16:creationId xmlns:a16="http://schemas.microsoft.com/office/drawing/2014/main" id="{251E6ADF-23CD-4BC8-A046-172331D5122D}"/>
              </a:ext>
            </a:extLst>
          </p:cNvPr>
          <p:cNvSpPr/>
          <p:nvPr/>
        </p:nvSpPr>
        <p:spPr>
          <a:xfrm>
            <a:off x="5464633" y="1755134"/>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DB8B7458-6318-4DB3-B4CC-7D62DFEC5D91}"/>
              </a:ext>
            </a:extLst>
          </p:cNvPr>
          <p:cNvSpPr/>
          <p:nvPr/>
        </p:nvSpPr>
        <p:spPr>
          <a:xfrm rot="5400000">
            <a:off x="8584291" y="3220064"/>
            <a:ext cx="299354" cy="398343"/>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84FFAE27-3049-44B8-A44A-077851F2129A}"/>
              </a:ext>
            </a:extLst>
          </p:cNvPr>
          <p:cNvSpPr/>
          <p:nvPr/>
        </p:nvSpPr>
        <p:spPr>
          <a:xfrm rot="10800000">
            <a:off x="5464633" y="4722463"/>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88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用户画像对于多品牌矩阵运营的帮助</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短期店铺</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品牌规划</a:t>
            </a:r>
            <a:endParaRPr lang="zh-CN" altLang="en-US" dirty="0"/>
          </a:p>
        </p:txBody>
      </p:sp>
      <p:pic>
        <p:nvPicPr>
          <p:cNvPr id="11" name="图片 10">
            <a:extLst>
              <a:ext uri="{FF2B5EF4-FFF2-40B4-BE49-F238E27FC236}">
                <a16:creationId xmlns:a16="http://schemas.microsoft.com/office/drawing/2014/main" id="{CBCB5CD4-22CA-4B3C-B736-9A194087EB3A}"/>
              </a:ext>
            </a:extLst>
          </p:cNvPr>
          <p:cNvPicPr>
            <a:picLocks noChangeAspect="1"/>
          </p:cNvPicPr>
          <p:nvPr/>
        </p:nvPicPr>
        <p:blipFill>
          <a:blip r:embed="rId2"/>
          <a:stretch>
            <a:fillRect/>
          </a:stretch>
        </p:blipFill>
        <p:spPr>
          <a:xfrm>
            <a:off x="1088572" y="550406"/>
            <a:ext cx="4437743" cy="2667368"/>
          </a:xfrm>
          <a:prstGeom prst="rect">
            <a:avLst/>
          </a:prstGeom>
        </p:spPr>
      </p:pic>
      <p:pic>
        <p:nvPicPr>
          <p:cNvPr id="12" name="图片 11">
            <a:extLst>
              <a:ext uri="{FF2B5EF4-FFF2-40B4-BE49-F238E27FC236}">
                <a16:creationId xmlns:a16="http://schemas.microsoft.com/office/drawing/2014/main" id="{F38E0EEB-ABED-49C9-9E03-1F82A50E0073}"/>
              </a:ext>
            </a:extLst>
          </p:cNvPr>
          <p:cNvPicPr>
            <a:picLocks noChangeAspect="1"/>
          </p:cNvPicPr>
          <p:nvPr/>
        </p:nvPicPr>
        <p:blipFill>
          <a:blip r:embed="rId3"/>
          <a:stretch>
            <a:fillRect/>
          </a:stretch>
        </p:blipFill>
        <p:spPr>
          <a:xfrm>
            <a:off x="6313713" y="550406"/>
            <a:ext cx="5341257" cy="2605792"/>
          </a:xfrm>
          <a:prstGeom prst="rect">
            <a:avLst/>
          </a:prstGeom>
        </p:spPr>
      </p:pic>
      <p:pic>
        <p:nvPicPr>
          <p:cNvPr id="13" name="图片 12">
            <a:extLst>
              <a:ext uri="{FF2B5EF4-FFF2-40B4-BE49-F238E27FC236}">
                <a16:creationId xmlns:a16="http://schemas.microsoft.com/office/drawing/2014/main" id="{A0271B41-72D7-4D9C-8A8A-B865C4468ED8}"/>
              </a:ext>
            </a:extLst>
          </p:cNvPr>
          <p:cNvPicPr>
            <a:picLocks noChangeAspect="1"/>
          </p:cNvPicPr>
          <p:nvPr/>
        </p:nvPicPr>
        <p:blipFill>
          <a:blip r:embed="rId4"/>
          <a:stretch>
            <a:fillRect/>
          </a:stretch>
        </p:blipFill>
        <p:spPr>
          <a:xfrm>
            <a:off x="6562786" y="3532922"/>
            <a:ext cx="4685786" cy="2818653"/>
          </a:xfrm>
          <a:prstGeom prst="rect">
            <a:avLst/>
          </a:prstGeom>
        </p:spPr>
      </p:pic>
      <p:sp>
        <p:nvSpPr>
          <p:cNvPr id="15" name="箭头: 右 14">
            <a:extLst>
              <a:ext uri="{FF2B5EF4-FFF2-40B4-BE49-F238E27FC236}">
                <a16:creationId xmlns:a16="http://schemas.microsoft.com/office/drawing/2014/main" id="{3239C0ED-3727-4EBC-8DAF-BB5C908120DC}"/>
              </a:ext>
            </a:extLst>
          </p:cNvPr>
          <p:cNvSpPr/>
          <p:nvPr/>
        </p:nvSpPr>
        <p:spPr>
          <a:xfrm>
            <a:off x="5715005" y="1641774"/>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9B764C23-4996-49AA-8B67-4DF885D4F024}"/>
              </a:ext>
            </a:extLst>
          </p:cNvPr>
          <p:cNvSpPr/>
          <p:nvPr/>
        </p:nvSpPr>
        <p:spPr>
          <a:xfrm rot="5400000">
            <a:off x="8834663" y="3106704"/>
            <a:ext cx="299354" cy="398343"/>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7D764543-613D-46B6-82C7-5F4013B4B69F}"/>
              </a:ext>
            </a:extLst>
          </p:cNvPr>
          <p:cNvSpPr/>
          <p:nvPr/>
        </p:nvSpPr>
        <p:spPr>
          <a:xfrm rot="10800000">
            <a:off x="5715005" y="4609103"/>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FF514F8-AD96-4969-9540-0EFA248795B5}"/>
              </a:ext>
            </a:extLst>
          </p:cNvPr>
          <p:cNvPicPr>
            <a:picLocks noChangeAspect="1"/>
          </p:cNvPicPr>
          <p:nvPr/>
        </p:nvPicPr>
        <p:blipFill>
          <a:blip r:embed="rId5"/>
          <a:stretch>
            <a:fillRect/>
          </a:stretch>
        </p:blipFill>
        <p:spPr>
          <a:xfrm>
            <a:off x="1088572" y="3655882"/>
            <a:ext cx="4437065" cy="2667369"/>
          </a:xfrm>
          <a:prstGeom prst="rect">
            <a:avLst/>
          </a:prstGeom>
        </p:spPr>
      </p:pic>
    </p:spTree>
    <p:extLst>
      <p:ext uri="{BB962C8B-B14F-4D97-AF65-F5344CB8AC3E}">
        <p14:creationId xmlns:p14="http://schemas.microsoft.com/office/powerpoint/2010/main" val="851648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用户画像对于多品牌矩阵运营的帮助</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店铺</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品牌定位</a:t>
            </a:r>
            <a:endParaRPr lang="zh-CN" altLang="en-US" dirty="0"/>
          </a:p>
        </p:txBody>
      </p:sp>
      <p:pic>
        <p:nvPicPr>
          <p:cNvPr id="2" name="图片 1">
            <a:extLst>
              <a:ext uri="{FF2B5EF4-FFF2-40B4-BE49-F238E27FC236}">
                <a16:creationId xmlns:a16="http://schemas.microsoft.com/office/drawing/2014/main" id="{8DA754B8-0576-4087-9269-BEA372501969}"/>
              </a:ext>
            </a:extLst>
          </p:cNvPr>
          <p:cNvPicPr>
            <a:picLocks noChangeAspect="1"/>
          </p:cNvPicPr>
          <p:nvPr/>
        </p:nvPicPr>
        <p:blipFill>
          <a:blip r:embed="rId2"/>
          <a:stretch>
            <a:fillRect/>
          </a:stretch>
        </p:blipFill>
        <p:spPr>
          <a:xfrm>
            <a:off x="649772" y="636054"/>
            <a:ext cx="5348346" cy="2878594"/>
          </a:xfrm>
          <a:prstGeom prst="rect">
            <a:avLst/>
          </a:prstGeom>
        </p:spPr>
      </p:pic>
      <p:pic>
        <p:nvPicPr>
          <p:cNvPr id="3" name="图片 2">
            <a:extLst>
              <a:ext uri="{FF2B5EF4-FFF2-40B4-BE49-F238E27FC236}">
                <a16:creationId xmlns:a16="http://schemas.microsoft.com/office/drawing/2014/main" id="{F3099801-67AF-4631-8958-A6A2234C6ACC}"/>
              </a:ext>
            </a:extLst>
          </p:cNvPr>
          <p:cNvPicPr>
            <a:picLocks noChangeAspect="1"/>
          </p:cNvPicPr>
          <p:nvPr/>
        </p:nvPicPr>
        <p:blipFill>
          <a:blip r:embed="rId3"/>
          <a:stretch>
            <a:fillRect/>
          </a:stretch>
        </p:blipFill>
        <p:spPr>
          <a:xfrm>
            <a:off x="6884177" y="550406"/>
            <a:ext cx="4598075" cy="2599374"/>
          </a:xfrm>
          <a:prstGeom prst="rect">
            <a:avLst/>
          </a:prstGeom>
        </p:spPr>
      </p:pic>
      <p:pic>
        <p:nvPicPr>
          <p:cNvPr id="4" name="图片 3">
            <a:extLst>
              <a:ext uri="{FF2B5EF4-FFF2-40B4-BE49-F238E27FC236}">
                <a16:creationId xmlns:a16="http://schemas.microsoft.com/office/drawing/2014/main" id="{DB253F4C-394A-4D76-93DE-FAF7047A245A}"/>
              </a:ext>
            </a:extLst>
          </p:cNvPr>
          <p:cNvPicPr>
            <a:picLocks noChangeAspect="1"/>
          </p:cNvPicPr>
          <p:nvPr/>
        </p:nvPicPr>
        <p:blipFill>
          <a:blip r:embed="rId4"/>
          <a:stretch>
            <a:fillRect/>
          </a:stretch>
        </p:blipFill>
        <p:spPr>
          <a:xfrm>
            <a:off x="6897663" y="3708220"/>
            <a:ext cx="4456137" cy="2678423"/>
          </a:xfrm>
          <a:prstGeom prst="rect">
            <a:avLst/>
          </a:prstGeom>
        </p:spPr>
      </p:pic>
      <p:pic>
        <p:nvPicPr>
          <p:cNvPr id="5" name="图片 4">
            <a:extLst>
              <a:ext uri="{FF2B5EF4-FFF2-40B4-BE49-F238E27FC236}">
                <a16:creationId xmlns:a16="http://schemas.microsoft.com/office/drawing/2014/main" id="{F78BBED7-E24C-4C23-AEBC-655A5A0485CD}"/>
              </a:ext>
            </a:extLst>
          </p:cNvPr>
          <p:cNvPicPr>
            <a:picLocks noChangeAspect="1"/>
          </p:cNvPicPr>
          <p:nvPr/>
        </p:nvPicPr>
        <p:blipFill>
          <a:blip r:embed="rId5"/>
          <a:stretch>
            <a:fillRect/>
          </a:stretch>
        </p:blipFill>
        <p:spPr>
          <a:xfrm>
            <a:off x="1279405" y="3628965"/>
            <a:ext cx="4718713" cy="2834886"/>
          </a:xfrm>
          <a:prstGeom prst="rect">
            <a:avLst/>
          </a:prstGeom>
        </p:spPr>
      </p:pic>
      <p:sp>
        <p:nvSpPr>
          <p:cNvPr id="14" name="箭头: 右 13">
            <a:extLst>
              <a:ext uri="{FF2B5EF4-FFF2-40B4-BE49-F238E27FC236}">
                <a16:creationId xmlns:a16="http://schemas.microsoft.com/office/drawing/2014/main" id="{80DAA616-D90E-4650-AEC1-F23BB55923C4}"/>
              </a:ext>
            </a:extLst>
          </p:cNvPr>
          <p:cNvSpPr/>
          <p:nvPr/>
        </p:nvSpPr>
        <p:spPr>
          <a:xfrm>
            <a:off x="6148537" y="1833586"/>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8899F034-43E8-4D85-9429-8639786A8DB6}"/>
              </a:ext>
            </a:extLst>
          </p:cNvPr>
          <p:cNvSpPr/>
          <p:nvPr/>
        </p:nvSpPr>
        <p:spPr>
          <a:xfrm rot="10800000">
            <a:off x="6148537" y="4843719"/>
            <a:ext cx="598708" cy="484632"/>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F1771610-7C82-4477-85D7-D091118546A2}"/>
              </a:ext>
            </a:extLst>
          </p:cNvPr>
          <p:cNvSpPr/>
          <p:nvPr/>
        </p:nvSpPr>
        <p:spPr>
          <a:xfrm rot="5400000">
            <a:off x="9033536" y="3252551"/>
            <a:ext cx="299354" cy="398343"/>
          </a:xfrm>
          <a:prstGeom prst="rightArrow">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6960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3.2 </a:t>
            </a:r>
            <a:r>
              <a:rPr lang="zh-CN" altLang="en-US" kern="0" dirty="0">
                <a:latin typeface="微软雅黑" panose="020B0503020204020204" pitchFamily="34" charset="-122"/>
                <a:ea typeface="微软雅黑" panose="020B0503020204020204" pitchFamily="34" charset="-122"/>
              </a:rPr>
              <a:t>用户画像对于用户搜索习惯的分析</a:t>
            </a:r>
            <a:endParaRPr lang="zh-CN" altLang="en-US" dirty="0"/>
          </a:p>
        </p:txBody>
      </p:sp>
      <p:sp>
        <p:nvSpPr>
          <p:cNvPr id="3" name="文本框 2">
            <a:extLst>
              <a:ext uri="{FF2B5EF4-FFF2-40B4-BE49-F238E27FC236}">
                <a16:creationId xmlns:a16="http://schemas.microsoft.com/office/drawing/2014/main" id="{ACA5CFF6-F255-42E6-A52B-EA9351990D3B}"/>
              </a:ext>
            </a:extLst>
          </p:cNvPr>
          <p:cNvSpPr txBox="1"/>
          <p:nvPr/>
        </p:nvSpPr>
        <p:spPr>
          <a:xfrm>
            <a:off x="3131086" y="812800"/>
            <a:ext cx="5929828" cy="523220"/>
          </a:xfrm>
          <a:prstGeom prst="rect">
            <a:avLst/>
          </a:prstGeom>
          <a:noFill/>
        </p:spPr>
        <p:txBody>
          <a:bodyPr wrap="none" rtlCol="0">
            <a:spAutoFit/>
          </a:bodyPr>
          <a:lstStyle/>
          <a:p>
            <a:r>
              <a:rPr lang="zh-CN" altLang="en-US" sz="2800" kern="0" dirty="0">
                <a:effectLst/>
                <a:ea typeface="微软雅黑" panose="020B0503020204020204" pitchFamily="34" charset="-122"/>
                <a:cs typeface="Helvetica" panose="020B0604020202020204" pitchFamily="34" charset="0"/>
              </a:rPr>
              <a:t>用户搜索习惯与商家运营习惯一致？</a:t>
            </a:r>
            <a:endParaRPr lang="zh-CN" altLang="en-US" sz="2800" dirty="0"/>
          </a:p>
        </p:txBody>
      </p:sp>
      <p:pic>
        <p:nvPicPr>
          <p:cNvPr id="4" name="图片 3">
            <a:extLst>
              <a:ext uri="{FF2B5EF4-FFF2-40B4-BE49-F238E27FC236}">
                <a16:creationId xmlns:a16="http://schemas.microsoft.com/office/drawing/2014/main" id="{DA56891B-38D8-4CC7-85EB-F105BE8CEEA6}"/>
              </a:ext>
            </a:extLst>
          </p:cNvPr>
          <p:cNvPicPr>
            <a:picLocks noChangeAspect="1"/>
          </p:cNvPicPr>
          <p:nvPr/>
        </p:nvPicPr>
        <p:blipFill>
          <a:blip r:embed="rId2"/>
          <a:stretch>
            <a:fillRect/>
          </a:stretch>
        </p:blipFill>
        <p:spPr>
          <a:xfrm>
            <a:off x="5150974" y="1336020"/>
            <a:ext cx="6648450" cy="2026588"/>
          </a:xfrm>
          <a:prstGeom prst="rect">
            <a:avLst/>
          </a:prstGeom>
        </p:spPr>
      </p:pic>
      <p:pic>
        <p:nvPicPr>
          <p:cNvPr id="8" name="图片 7">
            <a:extLst>
              <a:ext uri="{FF2B5EF4-FFF2-40B4-BE49-F238E27FC236}">
                <a16:creationId xmlns:a16="http://schemas.microsoft.com/office/drawing/2014/main" id="{62ED75C5-AEC0-4543-810D-9DEE69F068CD}"/>
              </a:ext>
            </a:extLst>
          </p:cNvPr>
          <p:cNvPicPr>
            <a:picLocks noChangeAspect="1"/>
          </p:cNvPicPr>
          <p:nvPr/>
        </p:nvPicPr>
        <p:blipFill>
          <a:blip r:embed="rId3"/>
          <a:stretch>
            <a:fillRect/>
          </a:stretch>
        </p:blipFill>
        <p:spPr>
          <a:xfrm>
            <a:off x="838200" y="1453270"/>
            <a:ext cx="3915398" cy="4700787"/>
          </a:xfrm>
          <a:prstGeom prst="rect">
            <a:avLst/>
          </a:prstGeom>
        </p:spPr>
      </p:pic>
      <p:pic>
        <p:nvPicPr>
          <p:cNvPr id="11" name="图片 10">
            <a:extLst>
              <a:ext uri="{FF2B5EF4-FFF2-40B4-BE49-F238E27FC236}">
                <a16:creationId xmlns:a16="http://schemas.microsoft.com/office/drawing/2014/main" id="{AEF1BEB0-B097-4B73-9FCE-DD44861F865F}"/>
              </a:ext>
            </a:extLst>
          </p:cNvPr>
          <p:cNvPicPr>
            <a:picLocks noChangeAspect="1"/>
          </p:cNvPicPr>
          <p:nvPr/>
        </p:nvPicPr>
        <p:blipFill>
          <a:blip r:embed="rId4"/>
          <a:stretch>
            <a:fillRect/>
          </a:stretch>
        </p:blipFill>
        <p:spPr>
          <a:xfrm>
            <a:off x="5310723" y="3318937"/>
            <a:ext cx="5048250" cy="2835120"/>
          </a:xfrm>
          <a:prstGeom prst="rect">
            <a:avLst/>
          </a:prstGeom>
        </p:spPr>
      </p:pic>
      <p:sp>
        <p:nvSpPr>
          <p:cNvPr id="12" name="文本框 11">
            <a:extLst>
              <a:ext uri="{FF2B5EF4-FFF2-40B4-BE49-F238E27FC236}">
                <a16:creationId xmlns:a16="http://schemas.microsoft.com/office/drawing/2014/main" id="{C97B8904-CC7A-47E2-8BFD-7995B69057AE}"/>
              </a:ext>
            </a:extLst>
          </p:cNvPr>
          <p:cNvSpPr txBox="1"/>
          <p:nvPr/>
        </p:nvSpPr>
        <p:spPr>
          <a:xfrm>
            <a:off x="3226112" y="6271307"/>
            <a:ext cx="5739776"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用户前台搜索关联词</a:t>
            </a:r>
            <a:r>
              <a:rPr lang="en-US" altLang="zh-CN" sz="2000" dirty="0">
                <a:solidFill>
                  <a:srgbClr val="24ADC2"/>
                </a:solidFill>
                <a:latin typeface="微软雅黑" panose="020B0503020204020204" pitchFamily="34" charset="-122"/>
                <a:ea typeface="微软雅黑" panose="020B0503020204020204" pitchFamily="34" charset="-122"/>
              </a:rPr>
              <a:t>+review</a:t>
            </a:r>
            <a:r>
              <a:rPr lang="zh-CN" altLang="en-US" sz="2000" dirty="0">
                <a:solidFill>
                  <a:srgbClr val="24ADC2"/>
                </a:solidFill>
                <a:latin typeface="微软雅黑" panose="020B0503020204020204" pitchFamily="34" charset="-122"/>
                <a:ea typeface="微软雅黑" panose="020B0503020204020204" pitchFamily="34" charset="-122"/>
              </a:rPr>
              <a:t>关键词</a:t>
            </a:r>
            <a:r>
              <a:rPr lang="en-US" altLang="zh-CN" sz="2000" dirty="0">
                <a:solidFill>
                  <a:srgbClr val="24ADC2"/>
                </a:solidFill>
                <a:latin typeface="微软雅黑" panose="020B0503020204020204" pitchFamily="34" charset="-122"/>
                <a:ea typeface="微软雅黑" panose="020B0503020204020204" pitchFamily="34" charset="-122"/>
              </a:rPr>
              <a:t>+review</a:t>
            </a:r>
            <a:r>
              <a:rPr lang="zh-CN" altLang="en-US" sz="2000" dirty="0">
                <a:solidFill>
                  <a:srgbClr val="24ADC2"/>
                </a:solidFill>
                <a:latin typeface="微软雅黑" panose="020B0503020204020204" pitchFamily="34" charset="-122"/>
                <a:ea typeface="微软雅黑" panose="020B0503020204020204" pitchFamily="34" charset="-122"/>
              </a:rPr>
              <a:t>文本</a:t>
            </a:r>
          </a:p>
        </p:txBody>
      </p:sp>
    </p:spTree>
    <p:extLst>
      <p:ext uri="{BB962C8B-B14F-4D97-AF65-F5344CB8AC3E}">
        <p14:creationId xmlns:p14="http://schemas.microsoft.com/office/powerpoint/2010/main" val="1903522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3.2 </a:t>
            </a:r>
            <a:r>
              <a:rPr lang="zh-CN" altLang="en-US" kern="0" dirty="0">
                <a:latin typeface="微软雅黑" panose="020B0503020204020204" pitchFamily="34" charset="-122"/>
                <a:ea typeface="微软雅黑" panose="020B0503020204020204" pitchFamily="34" charset="-122"/>
              </a:rPr>
              <a:t>用户画像对于用户搜索习惯的分析</a:t>
            </a:r>
            <a:endParaRPr lang="zh-CN" altLang="en-US" dirty="0"/>
          </a:p>
        </p:txBody>
      </p:sp>
      <p:sp>
        <p:nvSpPr>
          <p:cNvPr id="3" name="文本框 2">
            <a:extLst>
              <a:ext uri="{FF2B5EF4-FFF2-40B4-BE49-F238E27FC236}">
                <a16:creationId xmlns:a16="http://schemas.microsoft.com/office/drawing/2014/main" id="{ACA5CFF6-F255-42E6-A52B-EA9351990D3B}"/>
              </a:ext>
            </a:extLst>
          </p:cNvPr>
          <p:cNvSpPr txBox="1"/>
          <p:nvPr/>
        </p:nvSpPr>
        <p:spPr>
          <a:xfrm>
            <a:off x="3131086" y="812800"/>
            <a:ext cx="5929828" cy="523220"/>
          </a:xfrm>
          <a:prstGeom prst="rect">
            <a:avLst/>
          </a:prstGeom>
          <a:noFill/>
        </p:spPr>
        <p:txBody>
          <a:bodyPr wrap="none" rtlCol="0">
            <a:spAutoFit/>
          </a:bodyPr>
          <a:lstStyle/>
          <a:p>
            <a:r>
              <a:rPr lang="zh-CN" altLang="en-US" sz="2800" kern="0" dirty="0">
                <a:effectLst/>
                <a:ea typeface="微软雅黑" panose="020B0503020204020204" pitchFamily="34" charset="-122"/>
                <a:cs typeface="Helvetica" panose="020B0604020202020204" pitchFamily="34" charset="0"/>
              </a:rPr>
              <a:t>用户搜索习惯与商家运营习惯一致？</a:t>
            </a:r>
            <a:endParaRPr lang="zh-CN" altLang="en-US" sz="2800" dirty="0"/>
          </a:p>
        </p:txBody>
      </p:sp>
      <p:sp>
        <p:nvSpPr>
          <p:cNvPr id="12" name="文本框 11">
            <a:extLst>
              <a:ext uri="{FF2B5EF4-FFF2-40B4-BE49-F238E27FC236}">
                <a16:creationId xmlns:a16="http://schemas.microsoft.com/office/drawing/2014/main" id="{C97B8904-CC7A-47E2-8BFD-7995B69057AE}"/>
              </a:ext>
            </a:extLst>
          </p:cNvPr>
          <p:cNvSpPr txBox="1"/>
          <p:nvPr/>
        </p:nvSpPr>
        <p:spPr>
          <a:xfrm>
            <a:off x="4296130" y="5684639"/>
            <a:ext cx="374974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前台商品</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en-US" sz="2000" dirty="0">
                <a:solidFill>
                  <a:srgbClr val="24ADC2"/>
                </a:solidFill>
                <a:latin typeface="微软雅黑" panose="020B0503020204020204" pitchFamily="34" charset="-122"/>
                <a:ea typeface="微软雅黑" panose="020B0503020204020204" pitchFamily="34" charset="-122"/>
              </a:rPr>
              <a:t>标题的词频分析</a:t>
            </a:r>
          </a:p>
        </p:txBody>
      </p:sp>
      <p:pic>
        <p:nvPicPr>
          <p:cNvPr id="5" name="图片 4">
            <a:extLst>
              <a:ext uri="{FF2B5EF4-FFF2-40B4-BE49-F238E27FC236}">
                <a16:creationId xmlns:a16="http://schemas.microsoft.com/office/drawing/2014/main" id="{747E6DE8-4263-4D0C-9BED-2E599ED99A88}"/>
              </a:ext>
            </a:extLst>
          </p:cNvPr>
          <p:cNvPicPr>
            <a:picLocks noChangeAspect="1"/>
          </p:cNvPicPr>
          <p:nvPr/>
        </p:nvPicPr>
        <p:blipFill>
          <a:blip r:embed="rId2"/>
          <a:stretch>
            <a:fillRect/>
          </a:stretch>
        </p:blipFill>
        <p:spPr>
          <a:xfrm>
            <a:off x="586713" y="1598414"/>
            <a:ext cx="2619375" cy="4105275"/>
          </a:xfrm>
          <a:prstGeom prst="rect">
            <a:avLst/>
          </a:prstGeom>
        </p:spPr>
      </p:pic>
      <p:pic>
        <p:nvPicPr>
          <p:cNvPr id="7" name="图片 6">
            <a:extLst>
              <a:ext uri="{FF2B5EF4-FFF2-40B4-BE49-F238E27FC236}">
                <a16:creationId xmlns:a16="http://schemas.microsoft.com/office/drawing/2014/main" id="{4F7C6C1A-7D39-450D-96F8-019CAC860C57}"/>
              </a:ext>
            </a:extLst>
          </p:cNvPr>
          <p:cNvPicPr>
            <a:picLocks noChangeAspect="1"/>
          </p:cNvPicPr>
          <p:nvPr/>
        </p:nvPicPr>
        <p:blipFill>
          <a:blip r:embed="rId3"/>
          <a:stretch>
            <a:fillRect/>
          </a:stretch>
        </p:blipFill>
        <p:spPr>
          <a:xfrm>
            <a:off x="3337542" y="1598414"/>
            <a:ext cx="2647950" cy="3905250"/>
          </a:xfrm>
          <a:prstGeom prst="rect">
            <a:avLst/>
          </a:prstGeom>
        </p:spPr>
      </p:pic>
      <p:pic>
        <p:nvPicPr>
          <p:cNvPr id="13" name="图片 12">
            <a:extLst>
              <a:ext uri="{FF2B5EF4-FFF2-40B4-BE49-F238E27FC236}">
                <a16:creationId xmlns:a16="http://schemas.microsoft.com/office/drawing/2014/main" id="{36C68CFB-20D1-435A-8E87-FC8840F5F5A8}"/>
              </a:ext>
            </a:extLst>
          </p:cNvPr>
          <p:cNvPicPr>
            <a:picLocks noChangeAspect="1"/>
          </p:cNvPicPr>
          <p:nvPr/>
        </p:nvPicPr>
        <p:blipFill>
          <a:blip r:embed="rId4"/>
          <a:stretch>
            <a:fillRect/>
          </a:stretch>
        </p:blipFill>
        <p:spPr>
          <a:xfrm>
            <a:off x="6116946" y="1598414"/>
            <a:ext cx="2447925" cy="3943350"/>
          </a:xfrm>
          <a:prstGeom prst="rect">
            <a:avLst/>
          </a:prstGeom>
        </p:spPr>
      </p:pic>
      <p:pic>
        <p:nvPicPr>
          <p:cNvPr id="15" name="图片 14">
            <a:extLst>
              <a:ext uri="{FF2B5EF4-FFF2-40B4-BE49-F238E27FC236}">
                <a16:creationId xmlns:a16="http://schemas.microsoft.com/office/drawing/2014/main" id="{AF20F7D2-F142-4CB0-84D0-A9D013320931}"/>
              </a:ext>
            </a:extLst>
          </p:cNvPr>
          <p:cNvPicPr>
            <a:picLocks noChangeAspect="1"/>
          </p:cNvPicPr>
          <p:nvPr/>
        </p:nvPicPr>
        <p:blipFill>
          <a:blip r:embed="rId5"/>
          <a:stretch>
            <a:fillRect/>
          </a:stretch>
        </p:blipFill>
        <p:spPr>
          <a:xfrm>
            <a:off x="8696325" y="1598414"/>
            <a:ext cx="2657475" cy="4086225"/>
          </a:xfrm>
          <a:prstGeom prst="rect">
            <a:avLst/>
          </a:prstGeom>
        </p:spPr>
      </p:pic>
    </p:spTree>
    <p:extLst>
      <p:ext uri="{BB962C8B-B14F-4D97-AF65-F5344CB8AC3E}">
        <p14:creationId xmlns:p14="http://schemas.microsoft.com/office/powerpoint/2010/main" val="61407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3.2 </a:t>
            </a:r>
            <a:r>
              <a:rPr lang="zh-CN" altLang="en-US" kern="0" dirty="0">
                <a:latin typeface="微软雅黑" panose="020B0503020204020204" pitchFamily="34" charset="-122"/>
                <a:ea typeface="微软雅黑" panose="020B0503020204020204" pitchFamily="34" charset="-122"/>
              </a:rPr>
              <a:t>用户画像对于用户搜索习惯的分析</a:t>
            </a:r>
            <a:endParaRPr lang="zh-CN" altLang="en-US" dirty="0"/>
          </a:p>
        </p:txBody>
      </p:sp>
      <p:sp>
        <p:nvSpPr>
          <p:cNvPr id="3" name="文本框 2">
            <a:extLst>
              <a:ext uri="{FF2B5EF4-FFF2-40B4-BE49-F238E27FC236}">
                <a16:creationId xmlns:a16="http://schemas.microsoft.com/office/drawing/2014/main" id="{ACA5CFF6-F255-42E6-A52B-EA9351990D3B}"/>
              </a:ext>
            </a:extLst>
          </p:cNvPr>
          <p:cNvSpPr txBox="1"/>
          <p:nvPr/>
        </p:nvSpPr>
        <p:spPr>
          <a:xfrm>
            <a:off x="3131086" y="812800"/>
            <a:ext cx="5929828" cy="523220"/>
          </a:xfrm>
          <a:prstGeom prst="rect">
            <a:avLst/>
          </a:prstGeom>
          <a:noFill/>
        </p:spPr>
        <p:txBody>
          <a:bodyPr wrap="none" rtlCol="0">
            <a:spAutoFit/>
          </a:bodyPr>
          <a:lstStyle/>
          <a:p>
            <a:r>
              <a:rPr lang="zh-CN" altLang="en-US" sz="2800" kern="0" dirty="0">
                <a:effectLst/>
                <a:ea typeface="微软雅黑" panose="020B0503020204020204" pitchFamily="34" charset="-122"/>
                <a:cs typeface="Helvetica" panose="020B0604020202020204" pitchFamily="34" charset="0"/>
              </a:rPr>
              <a:t>用户搜索习惯与商家运营习惯一致？</a:t>
            </a:r>
            <a:endParaRPr lang="zh-CN" altLang="en-US" sz="2800" dirty="0"/>
          </a:p>
        </p:txBody>
      </p:sp>
      <p:sp>
        <p:nvSpPr>
          <p:cNvPr id="12" name="文本框 11">
            <a:extLst>
              <a:ext uri="{FF2B5EF4-FFF2-40B4-BE49-F238E27FC236}">
                <a16:creationId xmlns:a16="http://schemas.microsoft.com/office/drawing/2014/main" id="{C97B8904-CC7A-47E2-8BFD-7995B69057AE}"/>
              </a:ext>
            </a:extLst>
          </p:cNvPr>
          <p:cNvSpPr txBox="1"/>
          <p:nvPr/>
        </p:nvSpPr>
        <p:spPr>
          <a:xfrm>
            <a:off x="4221128" y="6223396"/>
            <a:ext cx="3749744"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前台商品</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en-US" sz="2000" dirty="0">
                <a:solidFill>
                  <a:srgbClr val="24ADC2"/>
                </a:solidFill>
                <a:latin typeface="微软雅黑" panose="020B0503020204020204" pitchFamily="34" charset="-122"/>
                <a:ea typeface="微软雅黑" panose="020B0503020204020204" pitchFamily="34" charset="-122"/>
              </a:rPr>
              <a:t>标题的词频分析</a:t>
            </a:r>
          </a:p>
        </p:txBody>
      </p:sp>
      <p:pic>
        <p:nvPicPr>
          <p:cNvPr id="2" name="e3e680b5c8ae09d16420d63d4edd98cb">
            <a:hlinkClick r:id="" action="ppaction://media"/>
            <a:extLst>
              <a:ext uri="{FF2B5EF4-FFF2-40B4-BE49-F238E27FC236}">
                <a16:creationId xmlns:a16="http://schemas.microsoft.com/office/drawing/2014/main" id="{8A7D6761-2B02-4D07-85BE-63063F0357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08200" y="1336020"/>
            <a:ext cx="7975600" cy="4652433"/>
          </a:xfrm>
          <a:prstGeom prst="rect">
            <a:avLst/>
          </a:prstGeom>
        </p:spPr>
      </p:pic>
    </p:spTree>
    <p:extLst>
      <p:ext uri="{BB962C8B-B14F-4D97-AF65-F5344CB8AC3E}">
        <p14:creationId xmlns:p14="http://schemas.microsoft.com/office/powerpoint/2010/main" val="28614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5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互联网电商平台入驻商数据分析的一般思路</a:t>
            </a:r>
            <a:endParaRPr lang="zh-CN" altLang="en-US" dirty="0"/>
          </a:p>
        </p:txBody>
      </p:sp>
      <p:sp>
        <p:nvSpPr>
          <p:cNvPr id="4" name="文本框 3">
            <a:extLst>
              <a:ext uri="{FF2B5EF4-FFF2-40B4-BE49-F238E27FC236}">
                <a16:creationId xmlns:a16="http://schemas.microsoft.com/office/drawing/2014/main" id="{489A3098-B08F-425C-B5E5-29C1D8739900}"/>
              </a:ext>
            </a:extLst>
          </p:cNvPr>
          <p:cNvSpPr txBox="1"/>
          <p:nvPr/>
        </p:nvSpPr>
        <p:spPr>
          <a:xfrm>
            <a:off x="1115142" y="1317620"/>
            <a:ext cx="3138640" cy="4222759"/>
          </a:xfrm>
          <a:prstGeom prst="rect">
            <a:avLst/>
          </a:prstGeom>
          <a:noFill/>
        </p:spPr>
        <p:txBody>
          <a:bodyPr wrap="square" rtlCol="0">
            <a:spAutoFit/>
          </a:bodyPr>
          <a:lstStyle/>
          <a:p>
            <a:pPr algn="ctr">
              <a:lnSpc>
                <a:spcPct val="150000"/>
              </a:lnSpc>
            </a:pPr>
            <a:r>
              <a:rPr lang="zh-CN" altLang="en-US" sz="2600" dirty="0">
                <a:latin typeface="微软雅黑" panose="020B0503020204020204" pitchFamily="34" charset="-122"/>
                <a:ea typeface="微软雅黑" panose="020B0503020204020204" pitchFamily="34" charset="-122"/>
              </a:rPr>
              <a:t>获得数据</a:t>
            </a: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分析业务需求</a:t>
            </a: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产生数据成果</a:t>
            </a:r>
            <a:endParaRPr lang="en-US" altLang="zh-CN" sz="2600" dirty="0">
              <a:latin typeface="微软雅黑" panose="020B0503020204020204" pitchFamily="34" charset="-122"/>
              <a:ea typeface="微软雅黑" panose="020B0503020204020204" pitchFamily="34" charset="-122"/>
            </a:endParaRPr>
          </a:p>
        </p:txBody>
      </p:sp>
      <p:sp>
        <p:nvSpPr>
          <p:cNvPr id="6" name="箭头: 下 5">
            <a:extLst>
              <a:ext uri="{FF2B5EF4-FFF2-40B4-BE49-F238E27FC236}">
                <a16:creationId xmlns:a16="http://schemas.microsoft.com/office/drawing/2014/main" id="{64067936-9B30-4DAB-ADF3-49F975D755FD}"/>
              </a:ext>
            </a:extLst>
          </p:cNvPr>
          <p:cNvSpPr/>
          <p:nvPr/>
        </p:nvSpPr>
        <p:spPr>
          <a:xfrm>
            <a:off x="2470854" y="2273499"/>
            <a:ext cx="427217" cy="638628"/>
          </a:xfrm>
          <a:prstGeom prst="downArrow">
            <a:avLst/>
          </a:prstGeom>
          <a:solidFill>
            <a:schemeClr val="bg1"/>
          </a:solidFill>
          <a:ln w="28575">
            <a:solidFill>
              <a:srgbClr val="24A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下 6">
            <a:extLst>
              <a:ext uri="{FF2B5EF4-FFF2-40B4-BE49-F238E27FC236}">
                <a16:creationId xmlns:a16="http://schemas.microsoft.com/office/drawing/2014/main" id="{C06B6148-201A-4444-A33A-E3FA8827CA1D}"/>
              </a:ext>
            </a:extLst>
          </p:cNvPr>
          <p:cNvSpPr/>
          <p:nvPr/>
        </p:nvSpPr>
        <p:spPr>
          <a:xfrm>
            <a:off x="2470854" y="4228455"/>
            <a:ext cx="427217" cy="638628"/>
          </a:xfrm>
          <a:prstGeom prst="downArrow">
            <a:avLst/>
          </a:prstGeom>
          <a:solidFill>
            <a:schemeClr val="bg1"/>
          </a:solidFill>
          <a:ln w="28575">
            <a:solidFill>
              <a:srgbClr val="24A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F68B910E-41A0-4B78-8067-9C949D7C7115}"/>
              </a:ext>
            </a:extLst>
          </p:cNvPr>
          <p:cNvSpPr txBox="1"/>
          <p:nvPr/>
        </p:nvSpPr>
        <p:spPr>
          <a:xfrm>
            <a:off x="4900982" y="1317620"/>
            <a:ext cx="6452818" cy="4222759"/>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前台数据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后台数据</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选品需求、运营需求、营销需求</a:t>
            </a:r>
            <a:r>
              <a:rPr lang="en-US" altLang="zh-CN" sz="2600" dirty="0">
                <a:latin typeface="微软雅黑" panose="020B0503020204020204" pitchFamily="34" charset="-122"/>
                <a:ea typeface="微软雅黑" panose="020B0503020204020204" pitchFamily="34" charset="-122"/>
              </a:rPr>
              <a:t>……</a:t>
            </a: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用户画像、商品画像、自动化程序</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算法</a:t>
            </a:r>
            <a:endParaRPr lang="en-US" altLang="zh-CN" sz="26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3.3 </a:t>
            </a:r>
            <a:r>
              <a:rPr lang="zh-CN" altLang="en-US" kern="0" dirty="0">
                <a:latin typeface="微软雅黑" panose="020B0503020204020204" pitchFamily="34" charset="-122"/>
                <a:ea typeface="微软雅黑" panose="020B0503020204020204" pitchFamily="34" charset="-122"/>
              </a:rPr>
              <a:t>用户画像对于电商团队管理的帮助</a:t>
            </a:r>
            <a:endParaRPr lang="zh-CN" altLang="en-US" dirty="0"/>
          </a:p>
        </p:txBody>
      </p:sp>
      <p:sp>
        <p:nvSpPr>
          <p:cNvPr id="2" name="文本框 1">
            <a:extLst>
              <a:ext uri="{FF2B5EF4-FFF2-40B4-BE49-F238E27FC236}">
                <a16:creationId xmlns:a16="http://schemas.microsoft.com/office/drawing/2014/main" id="{95BA891B-EFFE-48D8-A1DD-83462D031083}"/>
              </a:ext>
            </a:extLst>
          </p:cNvPr>
          <p:cNvSpPr txBox="1"/>
          <p:nvPr/>
        </p:nvSpPr>
        <p:spPr>
          <a:xfrm>
            <a:off x="838200" y="870857"/>
            <a:ext cx="7492757" cy="523220"/>
          </a:xfrm>
          <a:prstGeom prst="rect">
            <a:avLst/>
          </a:prstGeom>
          <a:noFill/>
        </p:spPr>
        <p:txBody>
          <a:bodyPr wrap="none" rtlCol="0">
            <a:spAutoFit/>
          </a:bodyPr>
          <a:lstStyle/>
          <a:p>
            <a:r>
              <a:rPr lang="zh-CN" altLang="zh-CN" sz="2800" kern="0" dirty="0">
                <a:effectLst/>
                <a:ea typeface="微软雅黑" panose="020B0503020204020204" pitchFamily="34" charset="-122"/>
                <a:cs typeface="Helvetica" panose="020B0604020202020204" pitchFamily="34" charset="0"/>
              </a:rPr>
              <a:t>量化运营人员运营成果，避免纯</a:t>
            </a:r>
            <a:r>
              <a:rPr lang="en-US" altLang="zh-CN" sz="2800" kern="0" dirty="0">
                <a:effectLst/>
                <a:ea typeface="微软雅黑" panose="020B0503020204020204" pitchFamily="34" charset="-122"/>
                <a:cs typeface="Helvetica" panose="020B0604020202020204" pitchFamily="34" charset="0"/>
              </a:rPr>
              <a:t>KPI</a:t>
            </a:r>
            <a:r>
              <a:rPr lang="zh-CN" altLang="zh-CN" sz="2800" kern="0" dirty="0">
                <a:effectLst/>
                <a:ea typeface="微软雅黑" panose="020B0503020204020204" pitchFamily="34" charset="-122"/>
                <a:cs typeface="Helvetica" panose="020B0604020202020204" pitchFamily="34" charset="0"/>
              </a:rPr>
              <a:t>考虑的弊端</a:t>
            </a:r>
            <a:endParaRPr lang="zh-CN" altLang="en-US" sz="2800" dirty="0"/>
          </a:p>
        </p:txBody>
      </p:sp>
      <p:pic>
        <p:nvPicPr>
          <p:cNvPr id="3" name="图片 2">
            <a:extLst>
              <a:ext uri="{FF2B5EF4-FFF2-40B4-BE49-F238E27FC236}">
                <a16:creationId xmlns:a16="http://schemas.microsoft.com/office/drawing/2014/main" id="{5703C32B-7670-4204-B8CB-5A4AC7A6F98C}"/>
              </a:ext>
            </a:extLst>
          </p:cNvPr>
          <p:cNvPicPr>
            <a:picLocks noChangeAspect="1"/>
          </p:cNvPicPr>
          <p:nvPr/>
        </p:nvPicPr>
        <p:blipFill>
          <a:blip r:embed="rId2"/>
          <a:stretch>
            <a:fillRect/>
          </a:stretch>
        </p:blipFill>
        <p:spPr>
          <a:xfrm>
            <a:off x="104184" y="1495677"/>
            <a:ext cx="6654627" cy="4740978"/>
          </a:xfrm>
          <a:prstGeom prst="rect">
            <a:avLst/>
          </a:prstGeom>
        </p:spPr>
      </p:pic>
      <p:sp>
        <p:nvSpPr>
          <p:cNvPr id="5" name="文本框 4">
            <a:extLst>
              <a:ext uri="{FF2B5EF4-FFF2-40B4-BE49-F238E27FC236}">
                <a16:creationId xmlns:a16="http://schemas.microsoft.com/office/drawing/2014/main" id="{D88A4F26-C312-4B73-8F78-13171D9882C2}"/>
              </a:ext>
            </a:extLst>
          </p:cNvPr>
          <p:cNvSpPr txBox="1"/>
          <p:nvPr/>
        </p:nvSpPr>
        <p:spPr>
          <a:xfrm>
            <a:off x="2057563" y="6036600"/>
            <a:ext cx="2747868"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中心辐射型市场色块图</a:t>
            </a:r>
          </a:p>
        </p:txBody>
      </p:sp>
      <p:sp>
        <p:nvSpPr>
          <p:cNvPr id="6" name="文本框 5">
            <a:extLst>
              <a:ext uri="{FF2B5EF4-FFF2-40B4-BE49-F238E27FC236}">
                <a16:creationId xmlns:a16="http://schemas.microsoft.com/office/drawing/2014/main" id="{D163E2C6-6C9A-4B01-B2DC-FDFFB8F27DDF}"/>
              </a:ext>
            </a:extLst>
          </p:cNvPr>
          <p:cNvSpPr txBox="1"/>
          <p:nvPr/>
        </p:nvSpPr>
        <p:spPr>
          <a:xfrm>
            <a:off x="6758811" y="2655033"/>
            <a:ext cx="5329005" cy="2422266"/>
          </a:xfrm>
          <a:prstGeom prst="rect">
            <a:avLst/>
          </a:prstGeom>
          <a:noFill/>
        </p:spPr>
        <p:txBody>
          <a:bodyPr wrap="square" rtlCol="0">
            <a:spAutoFit/>
          </a:bodyPr>
          <a:lstStyle/>
          <a:p>
            <a:pPr>
              <a:lnSpc>
                <a:spcPct val="150000"/>
              </a:lnSpc>
            </a:pP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店铺</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品牌用户画像不一致？</a:t>
            </a:r>
            <a:endParaRPr lang="en-US" altLang="zh-CN" sz="26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en-US" altLang="zh-CN" sz="2600" dirty="0">
                <a:latin typeface="微软雅黑" panose="020B0503020204020204" pitchFamily="34" charset="-122"/>
                <a:ea typeface="微软雅黑" panose="020B0503020204020204" pitchFamily="34" charset="-122"/>
              </a:rPr>
              <a:t>A+B=</a:t>
            </a:r>
            <a:r>
              <a:rPr lang="zh-CN" altLang="en-US" sz="2600" dirty="0">
                <a:latin typeface="微软雅黑" panose="020B0503020204020204" pitchFamily="34" charset="-122"/>
                <a:ea typeface="微软雅黑" panose="020B0503020204020204" pitchFamily="34" charset="-122"/>
              </a:rPr>
              <a:t>完整市场</a:t>
            </a:r>
            <a:endParaRPr lang="en-US" altLang="zh-CN" sz="26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或</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为完整市场</a:t>
            </a:r>
            <a:endParaRPr lang="en-US" altLang="zh-CN" sz="26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与</a:t>
            </a:r>
            <a:r>
              <a:rPr lang="en-US" altLang="zh-CN" sz="2600" dirty="0">
                <a:latin typeface="微软雅黑" panose="020B0503020204020204" pitchFamily="34" charset="-122"/>
                <a:ea typeface="微软雅黑" panose="020B0503020204020204" pitchFamily="34" charset="-122"/>
              </a:rPr>
              <a:t>B</a:t>
            </a:r>
            <a:r>
              <a:rPr lang="zh-CN" altLang="en-US" sz="2600" dirty="0">
                <a:latin typeface="微软雅黑" panose="020B0503020204020204" pitchFamily="34" charset="-122"/>
                <a:ea typeface="微软雅黑" panose="020B0503020204020204" pitchFamily="34" charset="-122"/>
              </a:rPr>
              <a:t>都不是完整市场</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915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660974" y="5070659"/>
            <a:ext cx="3293721"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电商数据分析与数据化运营</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12" name="标题 1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推荐书籍</a:t>
            </a:r>
            <a:endParaRPr lang="zh-CN" altLang="en-US" dirty="0"/>
          </a:p>
        </p:txBody>
      </p:sp>
      <p:pic>
        <p:nvPicPr>
          <p:cNvPr id="3" name="图片 2">
            <a:extLst>
              <a:ext uri="{FF2B5EF4-FFF2-40B4-BE49-F238E27FC236}">
                <a16:creationId xmlns:a16="http://schemas.microsoft.com/office/drawing/2014/main" id="{DEA172F3-FB35-41F3-BED7-DA29EE9C880D}"/>
              </a:ext>
            </a:extLst>
          </p:cNvPr>
          <p:cNvPicPr>
            <a:picLocks noChangeAspect="1"/>
          </p:cNvPicPr>
          <p:nvPr/>
        </p:nvPicPr>
        <p:blipFill>
          <a:blip r:embed="rId2"/>
          <a:stretch>
            <a:fillRect/>
          </a:stretch>
        </p:blipFill>
        <p:spPr>
          <a:xfrm>
            <a:off x="1991835" y="1300629"/>
            <a:ext cx="2632001" cy="3450354"/>
          </a:xfrm>
          <a:prstGeom prst="rect">
            <a:avLst/>
          </a:prstGeom>
        </p:spPr>
      </p:pic>
      <p:pic>
        <p:nvPicPr>
          <p:cNvPr id="5" name="图片 4">
            <a:extLst>
              <a:ext uri="{FF2B5EF4-FFF2-40B4-BE49-F238E27FC236}">
                <a16:creationId xmlns:a16="http://schemas.microsoft.com/office/drawing/2014/main" id="{F6CB446F-333C-479E-8A31-075B02D2A6FF}"/>
              </a:ext>
            </a:extLst>
          </p:cNvPr>
          <p:cNvPicPr>
            <a:picLocks noChangeAspect="1"/>
          </p:cNvPicPr>
          <p:nvPr/>
        </p:nvPicPr>
        <p:blipFill>
          <a:blip r:embed="rId3"/>
          <a:stretch>
            <a:fillRect/>
          </a:stretch>
        </p:blipFill>
        <p:spPr>
          <a:xfrm>
            <a:off x="7237306" y="1313543"/>
            <a:ext cx="2664197" cy="3450353"/>
          </a:xfrm>
          <a:prstGeom prst="rect">
            <a:avLst/>
          </a:prstGeom>
        </p:spPr>
      </p:pic>
      <p:sp>
        <p:nvSpPr>
          <p:cNvPr id="10" name="文本框 9">
            <a:extLst>
              <a:ext uri="{FF2B5EF4-FFF2-40B4-BE49-F238E27FC236}">
                <a16:creationId xmlns:a16="http://schemas.microsoft.com/office/drawing/2014/main" id="{E12DBA0A-E7A5-46E2-934B-37C6B461683B}"/>
              </a:ext>
            </a:extLst>
          </p:cNvPr>
          <p:cNvSpPr txBox="1"/>
          <p:nvPr/>
        </p:nvSpPr>
        <p:spPr>
          <a:xfrm>
            <a:off x="6655340" y="5070659"/>
            <a:ext cx="3828128"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亚马逊跨境电商数据化运营指南</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6655" y="636223"/>
            <a:ext cx="11760202" cy="1822102"/>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结合今日讲解的店铺群四象限分析法，请将气泡图展示的数据维度由原本的</a:t>
            </a:r>
            <a:r>
              <a:rPr lang="zh-CN" altLang="en-US" sz="2600" dirty="0">
                <a:solidFill>
                  <a:srgbClr val="24ADC2"/>
                </a:solidFill>
                <a:latin typeface="微软雅黑" panose="020B0503020204020204" pitchFamily="34" charset="-122"/>
                <a:ea typeface="微软雅黑" panose="020B0503020204020204" pitchFamily="34" charset="-122"/>
              </a:rPr>
              <a:t>四维数据</a:t>
            </a:r>
            <a:r>
              <a:rPr lang="zh-CN" altLang="en-US" sz="2600" dirty="0">
                <a:latin typeface="微软雅黑" panose="020B0503020204020204" pitchFamily="34" charset="-122"/>
                <a:ea typeface="微软雅黑" panose="020B0503020204020204" pitchFamily="34" charset="-122"/>
              </a:rPr>
              <a:t>（产品类目、利润率、订单成本、销售额）扩展到</a:t>
            </a:r>
            <a:r>
              <a:rPr lang="zh-CN" altLang="en-US" sz="2600" dirty="0">
                <a:solidFill>
                  <a:srgbClr val="24ADC2"/>
                </a:solidFill>
                <a:latin typeface="微软雅黑" panose="020B0503020204020204" pitchFamily="34" charset="-122"/>
                <a:ea typeface="微软雅黑" panose="020B0503020204020204" pitchFamily="34" charset="-122"/>
              </a:rPr>
              <a:t>六维数据</a:t>
            </a:r>
            <a:r>
              <a:rPr lang="zh-CN" altLang="en-US" sz="2600" dirty="0">
                <a:latin typeface="微软雅黑" panose="020B0503020204020204" pitchFamily="34" charset="-122"/>
                <a:ea typeface="微软雅黑" panose="020B0503020204020204" pitchFamily="34" charset="-122"/>
              </a:rPr>
              <a:t>（产品类目、利润率、订单成本、销售额、</a:t>
            </a:r>
            <a:r>
              <a:rPr lang="zh-CN" altLang="en-US" sz="2600" dirty="0">
                <a:solidFill>
                  <a:srgbClr val="24ADC2"/>
                </a:solidFill>
                <a:latin typeface="微软雅黑" panose="020B0503020204020204" pitchFamily="34" charset="-122"/>
                <a:ea typeface="微软雅黑" panose="020B0503020204020204" pitchFamily="34" charset="-122"/>
              </a:rPr>
              <a:t>产品零件国产率</a:t>
            </a:r>
            <a:r>
              <a:rPr lang="zh-CN" altLang="en-US" sz="2600" dirty="0">
                <a:latin typeface="微软雅黑" panose="020B0503020204020204" pitchFamily="34" charset="-122"/>
                <a:ea typeface="微软雅黑" panose="020B0503020204020204" pitchFamily="34" charset="-122"/>
              </a:rPr>
              <a:t>、</a:t>
            </a:r>
            <a:r>
              <a:rPr lang="zh-CN" altLang="en-US" sz="2600" dirty="0">
                <a:solidFill>
                  <a:srgbClr val="24ADC2"/>
                </a:solidFill>
                <a:latin typeface="微软雅黑" panose="020B0503020204020204" pitchFamily="34" charset="-122"/>
                <a:ea typeface="微软雅黑" panose="020B0503020204020204" pitchFamily="34" charset="-122"/>
              </a:rPr>
              <a:t>用户年龄段</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课后思考 </a:t>
            </a:r>
            <a:r>
              <a:rPr lang="en-US" altLang="zh-CN" kern="0" dirty="0">
                <a:latin typeface="微软雅黑" panose="020B0503020204020204" pitchFamily="34" charset="-122"/>
                <a:ea typeface="微软雅黑" panose="020B0503020204020204" pitchFamily="34" charset="-122"/>
              </a:rPr>
              <a:t>1</a:t>
            </a:r>
            <a:endParaRPr lang="zh-CN" altLang="en-US" dirty="0"/>
          </a:p>
        </p:txBody>
      </p:sp>
      <p:sp>
        <p:nvSpPr>
          <p:cNvPr id="6" name="文本框 5">
            <a:extLst>
              <a:ext uri="{FF2B5EF4-FFF2-40B4-BE49-F238E27FC236}">
                <a16:creationId xmlns:a16="http://schemas.microsoft.com/office/drawing/2014/main" id="{2DA53E07-65CC-48CB-810F-6600FA27C7D3}"/>
              </a:ext>
            </a:extLst>
          </p:cNvPr>
          <p:cNvSpPr txBox="1"/>
          <p:nvPr/>
        </p:nvSpPr>
        <p:spPr>
          <a:xfrm>
            <a:off x="4397157" y="6340251"/>
            <a:ext cx="3539197"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包括四维数据的店铺群气泡图</a:t>
            </a:r>
            <a:endParaRPr lang="en-US" altLang="zh-CN" sz="2000" dirty="0">
              <a:solidFill>
                <a:srgbClr val="24ADC2"/>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299C2DE-702E-4A18-953F-8F45A485CBA3}"/>
              </a:ext>
            </a:extLst>
          </p:cNvPr>
          <p:cNvPicPr>
            <a:picLocks noChangeAspect="1"/>
          </p:cNvPicPr>
          <p:nvPr/>
        </p:nvPicPr>
        <p:blipFill>
          <a:blip r:embed="rId2"/>
          <a:stretch>
            <a:fillRect/>
          </a:stretch>
        </p:blipFill>
        <p:spPr>
          <a:xfrm>
            <a:off x="2938173" y="2544142"/>
            <a:ext cx="6315650" cy="379610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639535" y="706895"/>
            <a:ext cx="10912929"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请尝试使用</a:t>
            </a:r>
            <a:r>
              <a:rPr lang="en-US" altLang="zh-CN" sz="2600" dirty="0">
                <a:solidFill>
                  <a:srgbClr val="24ADC2"/>
                </a:solidFill>
                <a:latin typeface="微软雅黑" panose="020B0503020204020204" pitchFamily="34" charset="-122"/>
                <a:ea typeface="微软雅黑" panose="020B0503020204020204" pitchFamily="34" charset="-122"/>
              </a:rPr>
              <a:t>Python</a:t>
            </a:r>
            <a:r>
              <a:rPr lang="zh-CN" altLang="en-US" sz="2600" dirty="0">
                <a:solidFill>
                  <a:srgbClr val="24ADC2"/>
                </a:solidFill>
                <a:latin typeface="微软雅黑" panose="020B0503020204020204" pitchFamily="34" charset="-122"/>
                <a:ea typeface="微软雅黑" panose="020B0503020204020204" pitchFamily="34" charset="-122"/>
              </a:rPr>
              <a:t>爬虫</a:t>
            </a:r>
            <a:r>
              <a:rPr lang="zh-CN" altLang="en-US" sz="2600" dirty="0">
                <a:latin typeface="微软雅黑" panose="020B0503020204020204" pitchFamily="34" charset="-122"/>
                <a:ea typeface="微软雅黑" panose="020B0503020204020204" pitchFamily="34" charset="-122"/>
              </a:rPr>
              <a:t>将亚马逊平台上的任意</a:t>
            </a:r>
            <a:r>
              <a:rPr lang="zh-CN" altLang="en-US" sz="2600" dirty="0">
                <a:solidFill>
                  <a:srgbClr val="24ADC2"/>
                </a:solidFill>
                <a:latin typeface="微软雅黑" panose="020B0503020204020204" pitchFamily="34" charset="-122"/>
                <a:ea typeface="微软雅黑" panose="020B0503020204020204" pitchFamily="34" charset="-122"/>
              </a:rPr>
              <a:t>前台数据</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review</a:t>
            </a:r>
            <a:r>
              <a:rPr lang="zh-CN" altLang="en-US" sz="2600" dirty="0">
                <a:latin typeface="微软雅黑" panose="020B0503020204020204" pitchFamily="34" charset="-122"/>
                <a:ea typeface="微软雅黑" panose="020B0503020204020204" pitchFamily="34" charset="-122"/>
              </a:rPr>
              <a:t>数据、排名数据、商品标题数据、商品价格数据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）进行抓取。</a:t>
            </a:r>
            <a:endParaRPr lang="en-US" altLang="zh-CN" sz="2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课后思考 </a:t>
            </a:r>
            <a:r>
              <a:rPr lang="en-US" altLang="zh-CN" kern="0" dirty="0">
                <a:latin typeface="微软雅黑" panose="020B0503020204020204" pitchFamily="34" charset="-122"/>
                <a:ea typeface="微软雅黑" panose="020B0503020204020204" pitchFamily="34" charset="-122"/>
              </a:rPr>
              <a:t>2</a:t>
            </a:r>
            <a:endParaRPr lang="zh-CN" altLang="en-US" dirty="0"/>
          </a:p>
        </p:txBody>
      </p:sp>
      <p:pic>
        <p:nvPicPr>
          <p:cNvPr id="4" name="图片 3">
            <a:extLst>
              <a:ext uri="{FF2B5EF4-FFF2-40B4-BE49-F238E27FC236}">
                <a16:creationId xmlns:a16="http://schemas.microsoft.com/office/drawing/2014/main" id="{5D85B70F-9697-45E2-9748-CD50D171FAA9}"/>
              </a:ext>
            </a:extLst>
          </p:cNvPr>
          <p:cNvPicPr>
            <a:picLocks noChangeAspect="1"/>
          </p:cNvPicPr>
          <p:nvPr/>
        </p:nvPicPr>
        <p:blipFill>
          <a:blip r:embed="rId2"/>
          <a:stretch>
            <a:fillRect/>
          </a:stretch>
        </p:blipFill>
        <p:spPr>
          <a:xfrm>
            <a:off x="1216025" y="2026780"/>
            <a:ext cx="2647950" cy="4124325"/>
          </a:xfrm>
          <a:prstGeom prst="rect">
            <a:avLst/>
          </a:prstGeom>
        </p:spPr>
      </p:pic>
      <p:pic>
        <p:nvPicPr>
          <p:cNvPr id="6" name="图片 5">
            <a:extLst>
              <a:ext uri="{FF2B5EF4-FFF2-40B4-BE49-F238E27FC236}">
                <a16:creationId xmlns:a16="http://schemas.microsoft.com/office/drawing/2014/main" id="{4DC24A5C-88C1-4A97-AF3A-8E55AD61624F}"/>
              </a:ext>
            </a:extLst>
          </p:cNvPr>
          <p:cNvPicPr>
            <a:picLocks noChangeAspect="1"/>
          </p:cNvPicPr>
          <p:nvPr/>
        </p:nvPicPr>
        <p:blipFill>
          <a:blip r:embed="rId3"/>
          <a:stretch>
            <a:fillRect/>
          </a:stretch>
        </p:blipFill>
        <p:spPr>
          <a:xfrm>
            <a:off x="4572000" y="2655429"/>
            <a:ext cx="6781800" cy="2867025"/>
          </a:xfrm>
          <a:prstGeom prst="rect">
            <a:avLst/>
          </a:prstGeom>
        </p:spPr>
      </p:pic>
      <p:sp>
        <p:nvSpPr>
          <p:cNvPr id="9" name="文本框 8">
            <a:extLst>
              <a:ext uri="{FF2B5EF4-FFF2-40B4-BE49-F238E27FC236}">
                <a16:creationId xmlns:a16="http://schemas.microsoft.com/office/drawing/2014/main" id="{8BD02FA0-BEB6-4B65-95C1-E633BDAE532C}"/>
              </a:ext>
            </a:extLst>
          </p:cNvPr>
          <p:cNvSpPr txBox="1"/>
          <p:nvPr/>
        </p:nvSpPr>
        <p:spPr>
          <a:xfrm>
            <a:off x="5073313" y="5999238"/>
            <a:ext cx="2045371"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亚马逊前台数据</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互联网电商平台入驻商数据分析的一般思路</a:t>
            </a:r>
            <a:endParaRPr lang="zh-CN" altLang="en-US" dirty="0"/>
          </a:p>
        </p:txBody>
      </p:sp>
      <p:sp>
        <p:nvSpPr>
          <p:cNvPr id="9" name="文本框 8">
            <a:extLst>
              <a:ext uri="{FF2B5EF4-FFF2-40B4-BE49-F238E27FC236}">
                <a16:creationId xmlns:a16="http://schemas.microsoft.com/office/drawing/2014/main" id="{4870E0D7-1230-47C1-971F-994D09AB14A3}"/>
              </a:ext>
            </a:extLst>
          </p:cNvPr>
          <p:cNvSpPr txBox="1"/>
          <p:nvPr/>
        </p:nvSpPr>
        <p:spPr>
          <a:xfrm>
            <a:off x="838200" y="2399808"/>
            <a:ext cx="10515600" cy="2058384"/>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获得数据：前台数据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后台数据</a:t>
            </a:r>
            <a:endParaRPr lang="en-US" altLang="zh-CN" sz="2600" dirty="0">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前台数据：电商平台前台可以获得数据（评价、价格、排名、关键词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后台数据：电商平台后台可以下载数据（广告数据、订单数据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7173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互联网电商平台入驻商数据分析的一般思路</a:t>
            </a:r>
            <a:endParaRPr lang="zh-CN" altLang="en-US" dirty="0"/>
          </a:p>
        </p:txBody>
      </p:sp>
      <p:pic>
        <p:nvPicPr>
          <p:cNvPr id="4" name="图片 3">
            <a:extLst>
              <a:ext uri="{FF2B5EF4-FFF2-40B4-BE49-F238E27FC236}">
                <a16:creationId xmlns:a16="http://schemas.microsoft.com/office/drawing/2014/main" id="{21197220-EB38-4A56-9BCD-8D4A46F7F1CC}"/>
              </a:ext>
            </a:extLst>
          </p:cNvPr>
          <p:cNvPicPr>
            <a:picLocks noChangeAspect="1"/>
          </p:cNvPicPr>
          <p:nvPr/>
        </p:nvPicPr>
        <p:blipFill>
          <a:blip r:embed="rId3"/>
          <a:stretch>
            <a:fillRect/>
          </a:stretch>
        </p:blipFill>
        <p:spPr>
          <a:xfrm>
            <a:off x="273366" y="826633"/>
            <a:ext cx="2879409" cy="4746853"/>
          </a:xfrm>
          <a:prstGeom prst="rect">
            <a:avLst/>
          </a:prstGeom>
        </p:spPr>
      </p:pic>
      <p:pic>
        <p:nvPicPr>
          <p:cNvPr id="6" name="图片 5">
            <a:extLst>
              <a:ext uri="{FF2B5EF4-FFF2-40B4-BE49-F238E27FC236}">
                <a16:creationId xmlns:a16="http://schemas.microsoft.com/office/drawing/2014/main" id="{69C1258A-B6A6-4439-A8B7-82A38432E76A}"/>
              </a:ext>
            </a:extLst>
          </p:cNvPr>
          <p:cNvPicPr>
            <a:picLocks noChangeAspect="1"/>
          </p:cNvPicPr>
          <p:nvPr/>
        </p:nvPicPr>
        <p:blipFill>
          <a:blip r:embed="rId4"/>
          <a:stretch>
            <a:fillRect/>
          </a:stretch>
        </p:blipFill>
        <p:spPr>
          <a:xfrm>
            <a:off x="3717609" y="826633"/>
            <a:ext cx="8201025" cy="4781550"/>
          </a:xfrm>
          <a:prstGeom prst="rect">
            <a:avLst/>
          </a:prstGeom>
        </p:spPr>
      </p:pic>
      <p:sp>
        <p:nvSpPr>
          <p:cNvPr id="8" name="文本框 7">
            <a:extLst>
              <a:ext uri="{FF2B5EF4-FFF2-40B4-BE49-F238E27FC236}">
                <a16:creationId xmlns:a16="http://schemas.microsoft.com/office/drawing/2014/main" id="{2E8B7DDD-CF60-42D2-B84E-34BE5469D657}"/>
              </a:ext>
            </a:extLst>
          </p:cNvPr>
          <p:cNvSpPr txBox="1"/>
          <p:nvPr/>
        </p:nvSpPr>
        <p:spPr>
          <a:xfrm>
            <a:off x="5109028" y="5610453"/>
            <a:ext cx="1973943"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亚马逊前台数据</a:t>
            </a:r>
          </a:p>
        </p:txBody>
      </p:sp>
    </p:spTree>
    <p:extLst>
      <p:ext uri="{BB962C8B-B14F-4D97-AF65-F5344CB8AC3E}">
        <p14:creationId xmlns:p14="http://schemas.microsoft.com/office/powerpoint/2010/main" val="249166067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互联网电商平台入驻商数据分析的一般思路</a:t>
            </a:r>
            <a:endParaRPr lang="zh-CN" altLang="en-US" dirty="0"/>
          </a:p>
        </p:txBody>
      </p:sp>
      <p:pic>
        <p:nvPicPr>
          <p:cNvPr id="7" name="图片 6">
            <a:extLst>
              <a:ext uri="{FF2B5EF4-FFF2-40B4-BE49-F238E27FC236}">
                <a16:creationId xmlns:a16="http://schemas.microsoft.com/office/drawing/2014/main" id="{6849643E-C48B-4E70-81A9-252E9E7B8F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093" y="892641"/>
            <a:ext cx="3389993" cy="4361529"/>
          </a:xfrm>
          <a:prstGeom prst="rect">
            <a:avLst/>
          </a:prstGeom>
          <a:noFill/>
          <a:ln>
            <a:noFill/>
          </a:ln>
        </p:spPr>
      </p:pic>
      <p:pic>
        <p:nvPicPr>
          <p:cNvPr id="8" name="图片 7">
            <a:extLst>
              <a:ext uri="{FF2B5EF4-FFF2-40B4-BE49-F238E27FC236}">
                <a16:creationId xmlns:a16="http://schemas.microsoft.com/office/drawing/2014/main" id="{27DF8C71-500B-4975-934F-F008FD5AB24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24375" y="892640"/>
            <a:ext cx="6829425" cy="4361529"/>
          </a:xfrm>
          <a:prstGeom prst="rect">
            <a:avLst/>
          </a:prstGeom>
          <a:noFill/>
          <a:ln>
            <a:noFill/>
          </a:ln>
        </p:spPr>
      </p:pic>
      <p:sp>
        <p:nvSpPr>
          <p:cNvPr id="9" name="文本框 8">
            <a:extLst>
              <a:ext uri="{FF2B5EF4-FFF2-40B4-BE49-F238E27FC236}">
                <a16:creationId xmlns:a16="http://schemas.microsoft.com/office/drawing/2014/main" id="{F66DDE51-BF81-4C00-A0D5-98423A305DF0}"/>
              </a:ext>
            </a:extLst>
          </p:cNvPr>
          <p:cNvSpPr txBox="1"/>
          <p:nvPr/>
        </p:nvSpPr>
        <p:spPr>
          <a:xfrm>
            <a:off x="5105985" y="5596403"/>
            <a:ext cx="1980029"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亚马逊后台数据</a:t>
            </a:r>
          </a:p>
        </p:txBody>
      </p:sp>
    </p:spTree>
    <p:extLst>
      <p:ext uri="{BB962C8B-B14F-4D97-AF65-F5344CB8AC3E}">
        <p14:creationId xmlns:p14="http://schemas.microsoft.com/office/powerpoint/2010/main" val="1098917052"/>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3213</TotalTime>
  <Words>2744</Words>
  <Application>Microsoft Office PowerPoint</Application>
  <PresentationFormat>宽屏</PresentationFormat>
  <Paragraphs>521</Paragraphs>
  <Slides>63</Slides>
  <Notes>23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Helvetica Neue</vt:lpstr>
      <vt:lpstr>Source Han Sans CN Bold</vt:lpstr>
      <vt:lpstr>Source Han Sans CN Regular</vt:lpstr>
      <vt:lpstr>等线</vt:lpstr>
      <vt:lpstr>宋体</vt:lpstr>
      <vt:lpstr>微软雅黑</vt:lpstr>
      <vt:lpstr>Arial</vt:lpstr>
      <vt:lpstr>Office 主题​​</vt:lpstr>
      <vt:lpstr>互联网数据分析系列</vt:lpstr>
      <vt:lpstr>自我介绍</vt:lpstr>
      <vt:lpstr>上一次课后思考的答案（课后思考1）</vt:lpstr>
      <vt:lpstr>上一次课后思考的答案（课后思考2）</vt:lpstr>
      <vt:lpstr>第一章  电商平台入驻商数据分析思路与亚马逊相关信息介绍</vt:lpstr>
      <vt:lpstr>1.1 互联网电商平台入驻商数据分析的一般思路</vt:lpstr>
      <vt:lpstr>1.1 互联网电商平台入驻商数据分析的一般思路</vt:lpstr>
      <vt:lpstr>1.1 互联网电商平台入驻商数据分析的一般思路</vt:lpstr>
      <vt:lpstr>1.1 互联网电商平台入驻商数据分析的一般思路</vt:lpstr>
      <vt:lpstr>1.1 获得数据①——用第三方亚马逊数据分析工具抓取数据</vt:lpstr>
      <vt:lpstr>1.1 获得数据①——用第三方亚马逊数据分析工具抓取数据</vt:lpstr>
      <vt:lpstr>1.1 获得数据②——用第三方数据采集器抓取数据</vt:lpstr>
      <vt:lpstr>1.1 获得数据②——用第三方数据采集器抓取数据</vt:lpstr>
      <vt:lpstr>1.1 获得数据③——自主开发爬虫程序抓取数据</vt:lpstr>
      <vt:lpstr>1.1 获得数据③——自主开发爬虫程序抓取数据</vt:lpstr>
      <vt:lpstr>1.2 亚马逊平台跨境电商业务背景介绍</vt:lpstr>
      <vt:lpstr>1.3 亚马逊平台入驻商相关数据介绍</vt:lpstr>
      <vt:lpstr>1.3 亚马逊平台入驻商相关数据介绍</vt:lpstr>
      <vt:lpstr>1.3 亚马逊平台入驻商相关数据介绍</vt:lpstr>
      <vt:lpstr>1.3 亚马逊平台入驻商相关数据介绍</vt:lpstr>
      <vt:lpstr>1.3 亚马逊平台入驻商相关数据介绍</vt:lpstr>
      <vt:lpstr>1.3 亚马逊平台入驻商相关数据介绍</vt:lpstr>
      <vt:lpstr>第二章  电商平台入驻商用户画像的构建和应用方法</vt:lpstr>
      <vt:lpstr>2.1 什么是入驻商用户画像体系</vt:lpstr>
      <vt:lpstr>2.1 什么是入驻商用户画像体系</vt:lpstr>
      <vt:lpstr>2.1 什么是入驻商用户画像体系</vt:lpstr>
      <vt:lpstr>2.1 什么是入驻商用户画像体系</vt:lpstr>
      <vt:lpstr>2.1 什么是入驻商用户画像体系</vt:lpstr>
      <vt:lpstr>2.2 用户画像在互联网业务中的应用场景和业务价值</vt:lpstr>
      <vt:lpstr>2.2 用户画像在互联网业务中的应用场景和业务价值</vt:lpstr>
      <vt:lpstr>2.2 用户画像在互联网业务中的应用场景和业务价值</vt:lpstr>
      <vt:lpstr>2.3 如何搭建亚马逊美国市场用户画像体系</vt:lpstr>
      <vt:lpstr>2.4 用户地区分布分析</vt:lpstr>
      <vt:lpstr>2.4 用户地区分布分析</vt:lpstr>
      <vt:lpstr>2.4 用户地区分布分析</vt:lpstr>
      <vt:lpstr>2.4 用户地区分布分析</vt:lpstr>
      <vt:lpstr>2.4 用户地区分布分析</vt:lpstr>
      <vt:lpstr>2.4 用户地区分布分析</vt:lpstr>
      <vt:lpstr>2.4 用户地区分布分析——运营应用</vt:lpstr>
      <vt:lpstr>2.4 用户地区分布分析——市场占有率分析</vt:lpstr>
      <vt:lpstr>2.5 用户购买习惯分析</vt:lpstr>
      <vt:lpstr>2.5 用户购买习惯分析</vt:lpstr>
      <vt:lpstr>2.5 用户购买习惯分析</vt:lpstr>
      <vt:lpstr>2.5 用户购买习惯分析</vt:lpstr>
      <vt:lpstr>2.5 用户购买习惯分析</vt:lpstr>
      <vt:lpstr>2.5 用户购买习惯分析</vt:lpstr>
      <vt:lpstr>2.6 价格地区分布分析</vt:lpstr>
      <vt:lpstr>2.6 价格地区分布分析</vt:lpstr>
      <vt:lpstr>2.6 价格地区分布分析——运营应用（价格敏感度分析）</vt:lpstr>
      <vt:lpstr>2.7 价格时间分布分析</vt:lpstr>
      <vt:lpstr>2.7 价格时间分布分析——运营应用（价格敏感度分析）</vt:lpstr>
      <vt:lpstr>2.8 用户地区分布与价格敏感度交叉分析</vt:lpstr>
      <vt:lpstr>第三章  电商平台入驻商用户画像的进阶应用技巧</vt:lpstr>
      <vt:lpstr>3.1 用户画像对于多品牌矩阵运营的帮助——长期店铺/品牌规划</vt:lpstr>
      <vt:lpstr>3.1 用户画像对于多品牌矩阵运营的帮助——短期店铺/品牌规划</vt:lpstr>
      <vt:lpstr>3.1 用户画像对于多品牌矩阵运营的帮助——店铺/品牌定位</vt:lpstr>
      <vt:lpstr>3.2 用户画像对于用户搜索习惯的分析</vt:lpstr>
      <vt:lpstr>3.2 用户画像对于用户搜索习惯的分析</vt:lpstr>
      <vt:lpstr>3.2 用户画像对于用户搜索习惯的分析</vt:lpstr>
      <vt:lpstr>3.3 用户画像对于电商团队管理的帮助</vt:lpstr>
      <vt:lpstr>推荐书籍</vt:lpstr>
      <vt:lpstr>课后思考 1</vt:lpstr>
      <vt:lpstr>课后思考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鹏飞</dc:creator>
  <cp:lastModifiedBy>叶 鹏飞</cp:lastModifiedBy>
  <cp:revision>432</cp:revision>
  <dcterms:created xsi:type="dcterms:W3CDTF">2020-11-03T10:49:00Z</dcterms:created>
  <dcterms:modified xsi:type="dcterms:W3CDTF">2020-12-29T02:28:10Z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